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4" r:id="rId2"/>
    <p:sldMasterId id="2147483696" r:id="rId3"/>
    <p:sldMasterId id="2147483709" r:id="rId4"/>
  </p:sldMasterIdLst>
  <p:notesMasterIdLst>
    <p:notesMasterId r:id="rId43"/>
  </p:notesMasterIdLst>
  <p:handoutMasterIdLst>
    <p:handoutMasterId r:id="rId44"/>
  </p:handoutMasterIdLst>
  <p:sldIdLst>
    <p:sldId id="256" r:id="rId5"/>
    <p:sldId id="271" r:id="rId6"/>
    <p:sldId id="329" r:id="rId7"/>
    <p:sldId id="379" r:id="rId8"/>
    <p:sldId id="380" r:id="rId9"/>
    <p:sldId id="330" r:id="rId10"/>
    <p:sldId id="371" r:id="rId11"/>
    <p:sldId id="372" r:id="rId12"/>
    <p:sldId id="388" r:id="rId13"/>
    <p:sldId id="402" r:id="rId14"/>
    <p:sldId id="403" r:id="rId15"/>
    <p:sldId id="360" r:id="rId16"/>
    <p:sldId id="282" r:id="rId17"/>
    <p:sldId id="368" r:id="rId18"/>
    <p:sldId id="410" r:id="rId19"/>
    <p:sldId id="285" r:id="rId20"/>
    <p:sldId id="338" r:id="rId21"/>
    <p:sldId id="369" r:id="rId22"/>
    <p:sldId id="408" r:id="rId23"/>
    <p:sldId id="412" r:id="rId24"/>
    <p:sldId id="325" r:id="rId25"/>
    <p:sldId id="326" r:id="rId26"/>
    <p:sldId id="370" r:id="rId27"/>
    <p:sldId id="406" r:id="rId28"/>
    <p:sldId id="405" r:id="rId29"/>
    <p:sldId id="389" r:id="rId30"/>
    <p:sldId id="387" r:id="rId31"/>
    <p:sldId id="400" r:id="rId32"/>
    <p:sldId id="382" r:id="rId33"/>
    <p:sldId id="401" r:id="rId34"/>
    <p:sldId id="384" r:id="rId35"/>
    <p:sldId id="386" r:id="rId36"/>
    <p:sldId id="407" r:id="rId37"/>
    <p:sldId id="352" r:id="rId38"/>
    <p:sldId id="301" r:id="rId39"/>
    <p:sldId id="302" r:id="rId40"/>
    <p:sldId id="378" r:id="rId41"/>
    <p:sldId id="333" r:id="rId4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FFDE9"/>
    <a:srgbClr val="1E90BC"/>
    <a:srgbClr val="1EAEBD"/>
    <a:srgbClr val="1EBCC2"/>
    <a:srgbClr val="73D4D6"/>
    <a:srgbClr val="4774B2"/>
    <a:srgbClr val="86DCAB"/>
    <a:srgbClr val="BDEDF1"/>
    <a:srgbClr val="B3E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10" d="100"/>
          <a:sy n="110" d="100"/>
        </p:scale>
        <p:origin x="678" y="354"/>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varScale="1">
      <p:scale>
        <a:sx n="1" d="1"/>
        <a:sy n="1" d="1"/>
      </p:scale>
      <p:origin x="0" y="-2130"/>
    </p:cViewPr>
  </p:sorterViewPr>
  <p:notesViewPr>
    <p:cSldViewPr showGuides="1">
      <p:cViewPr>
        <p:scale>
          <a:sx n="100" d="100"/>
          <a:sy n="100" d="100"/>
        </p:scale>
        <p:origin x="2142" y="7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9"/>
            <a:ext cx="2944959" cy="496412"/>
          </a:xfrm>
          <a:prstGeom prst="rect">
            <a:avLst/>
          </a:prstGeom>
        </p:spPr>
        <p:txBody>
          <a:bodyPr vert="horz" lIns="91976" tIns="45992" rIns="91976" bIns="45992" rtlCol="0"/>
          <a:lstStyle>
            <a:lvl1pPr algn="l">
              <a:defRPr sz="1200"/>
            </a:lvl1pPr>
          </a:lstStyle>
          <a:p>
            <a:endParaRPr lang="de-DE"/>
          </a:p>
        </p:txBody>
      </p:sp>
      <p:sp>
        <p:nvSpPr>
          <p:cNvPr id="3" name="Datumsplatzhalter 2"/>
          <p:cNvSpPr>
            <a:spLocks noGrp="1"/>
          </p:cNvSpPr>
          <p:nvPr>
            <p:ph type="dt" sz="quarter" idx="1"/>
          </p:nvPr>
        </p:nvSpPr>
        <p:spPr>
          <a:xfrm>
            <a:off x="3851100" y="9"/>
            <a:ext cx="2944959" cy="496412"/>
          </a:xfrm>
          <a:prstGeom prst="rect">
            <a:avLst/>
          </a:prstGeom>
        </p:spPr>
        <p:txBody>
          <a:bodyPr vert="horz" lIns="91976" tIns="45992" rIns="91976" bIns="45992" rtlCol="0"/>
          <a:lstStyle>
            <a:lvl1pPr algn="r">
              <a:defRPr sz="1200"/>
            </a:lvl1pPr>
          </a:lstStyle>
          <a:p>
            <a:fld id="{01C24D04-FAA8-4B75-BD04-5811943ADE57}" type="datetimeFigureOut">
              <a:rPr lang="de-DE" smtClean="0"/>
              <a:t>24.11.2022</a:t>
            </a:fld>
            <a:endParaRPr lang="de-DE"/>
          </a:p>
        </p:txBody>
      </p:sp>
      <p:sp>
        <p:nvSpPr>
          <p:cNvPr id="4" name="Fußzeilenplatzhalter 3"/>
          <p:cNvSpPr>
            <a:spLocks noGrp="1"/>
          </p:cNvSpPr>
          <p:nvPr>
            <p:ph type="ftr" sz="quarter" idx="2"/>
          </p:nvPr>
        </p:nvSpPr>
        <p:spPr>
          <a:xfrm>
            <a:off x="1" y="9428630"/>
            <a:ext cx="2944959" cy="496411"/>
          </a:xfrm>
          <a:prstGeom prst="rect">
            <a:avLst/>
          </a:prstGeom>
        </p:spPr>
        <p:txBody>
          <a:bodyPr vert="horz" lIns="91976" tIns="45992" rIns="91976" bIns="45992" rtlCol="0" anchor="b"/>
          <a:lstStyle>
            <a:lvl1pPr algn="l">
              <a:defRPr sz="1200"/>
            </a:lvl1pPr>
          </a:lstStyle>
          <a:p>
            <a:endParaRPr lang="de-DE"/>
          </a:p>
        </p:txBody>
      </p:sp>
      <p:sp>
        <p:nvSpPr>
          <p:cNvPr id="5" name="Foliennummernplatzhalter 4"/>
          <p:cNvSpPr>
            <a:spLocks noGrp="1"/>
          </p:cNvSpPr>
          <p:nvPr>
            <p:ph type="sldNum" sz="quarter" idx="3"/>
          </p:nvPr>
        </p:nvSpPr>
        <p:spPr>
          <a:xfrm>
            <a:off x="3851100" y="9428630"/>
            <a:ext cx="2944959" cy="496411"/>
          </a:xfrm>
          <a:prstGeom prst="rect">
            <a:avLst/>
          </a:prstGeom>
        </p:spPr>
        <p:txBody>
          <a:bodyPr vert="horz" lIns="91976" tIns="45992" rIns="91976" bIns="45992"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45659" cy="496332"/>
          </a:xfrm>
          <a:prstGeom prst="rect">
            <a:avLst/>
          </a:prstGeom>
        </p:spPr>
        <p:txBody>
          <a:bodyPr vert="horz" lIns="90965" tIns="45479" rIns="90965" bIns="45479" rtlCol="0"/>
          <a:lstStyle>
            <a:lvl1pPr algn="l">
              <a:defRPr sz="1200"/>
            </a:lvl1pPr>
          </a:lstStyle>
          <a:p>
            <a:endParaRPr lang="de-DE"/>
          </a:p>
        </p:txBody>
      </p:sp>
      <p:sp>
        <p:nvSpPr>
          <p:cNvPr id="3" name="Datumsplatzhalter 2"/>
          <p:cNvSpPr>
            <a:spLocks noGrp="1"/>
          </p:cNvSpPr>
          <p:nvPr>
            <p:ph type="dt" idx="1"/>
          </p:nvPr>
        </p:nvSpPr>
        <p:spPr>
          <a:xfrm>
            <a:off x="3850444" y="7"/>
            <a:ext cx="2945659" cy="496332"/>
          </a:xfrm>
          <a:prstGeom prst="rect">
            <a:avLst/>
          </a:prstGeom>
        </p:spPr>
        <p:txBody>
          <a:bodyPr vert="horz" lIns="90965" tIns="45479" rIns="90965" bIns="45479" rtlCol="0"/>
          <a:lstStyle>
            <a:lvl1pPr algn="r">
              <a:defRPr sz="1200"/>
            </a:lvl1pPr>
          </a:lstStyle>
          <a:p>
            <a:fld id="{7E7766AF-C2E5-498A-8780-88CCD884FEB9}" type="datetimeFigureOut">
              <a:rPr lang="de-DE" smtClean="0"/>
              <a:t>24.11.2022</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0965" tIns="45479" rIns="90965" bIns="45479" rtlCol="0" anchor="ctr"/>
          <a:lstStyle/>
          <a:p>
            <a:endParaRPr lang="de-DE"/>
          </a:p>
        </p:txBody>
      </p:sp>
      <p:sp>
        <p:nvSpPr>
          <p:cNvPr id="5" name="Notizenplatzhalter 4"/>
          <p:cNvSpPr>
            <a:spLocks noGrp="1"/>
          </p:cNvSpPr>
          <p:nvPr>
            <p:ph type="body" sz="quarter" idx="3"/>
          </p:nvPr>
        </p:nvSpPr>
        <p:spPr>
          <a:xfrm>
            <a:off x="374501" y="4962526"/>
            <a:ext cx="6120679" cy="4321274"/>
          </a:xfrm>
          <a:prstGeom prst="rect">
            <a:avLst/>
          </a:prstGeom>
        </p:spPr>
        <p:txBody>
          <a:bodyPr vert="horz" lIns="90965" tIns="45479" rIns="90965" bIns="45479"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50444" y="9428590"/>
            <a:ext cx="2945659" cy="496332"/>
          </a:xfrm>
          <a:prstGeom prst="rect">
            <a:avLst/>
          </a:prstGeom>
        </p:spPr>
        <p:txBody>
          <a:bodyPr vert="horz" lIns="90965" tIns="45479" rIns="90965" bIns="45479"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571500"/>
            <a:ext cx="4991100" cy="3743325"/>
          </a:xfrm>
        </p:spPr>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
        <p:nvSpPr>
          <p:cNvPr id="5" name="Notizenplatzhalter 2"/>
          <p:cNvSpPr>
            <a:spLocks noGrp="1"/>
          </p:cNvSpPr>
          <p:nvPr>
            <p:ph type="body" idx="1"/>
          </p:nvPr>
        </p:nvSpPr>
        <p:spPr>
          <a:xfrm>
            <a:off x="374504" y="4747295"/>
            <a:ext cx="6120680" cy="4680520"/>
          </a:xfrm>
        </p:spPr>
        <p:txBody>
          <a:bodyPr/>
          <a:lstStyle/>
          <a:p>
            <a:pPr marL="280953" indent="-170580">
              <a:buFont typeface="Arial" panose="020B0604020202020204" pitchFamily="34" charset="0"/>
              <a:buChar char="•"/>
            </a:pPr>
            <a:r>
              <a:rPr lang="de-DE" sz="1100" dirty="0"/>
              <a:t>Die Realschule ist eine leistungsstarke Schulart. Sie vermittelt </a:t>
            </a:r>
            <a:r>
              <a:rPr lang="de-DE" sz="1100" b="1" dirty="0"/>
              <a:t>vorrangig eine erweiterte allgemeine</a:t>
            </a:r>
            <a:r>
              <a:rPr lang="de-DE" sz="1100" dirty="0"/>
              <a:t>, </a:t>
            </a:r>
            <a:r>
              <a:rPr lang="de-DE" sz="1100" b="1" dirty="0"/>
              <a:t>aber auch eine grundlegende Bildung</a:t>
            </a:r>
            <a:r>
              <a:rPr lang="de-DE" sz="1100" dirty="0"/>
              <a:t>, die sich an lebensnahen Sachverhalten und Aufgabenstellungen orientiert.</a:t>
            </a:r>
          </a:p>
          <a:p>
            <a:pPr marL="280953" indent="-170580">
              <a:buFont typeface="Arial" panose="020B0604020202020204" pitchFamily="34" charset="0"/>
              <a:buChar char="•"/>
            </a:pPr>
            <a:endParaRPr lang="de-DE" sz="1100" dirty="0"/>
          </a:p>
          <a:p>
            <a:pPr marL="280953" indent="-170580">
              <a:buFont typeface="Arial" panose="020B0604020202020204" pitchFamily="34" charset="0"/>
              <a:buChar char="•"/>
            </a:pPr>
            <a:r>
              <a:rPr lang="de-DE" sz="1100" b="1" dirty="0"/>
              <a:t>Vorrangiges Ziel </a:t>
            </a:r>
            <a:r>
              <a:rPr lang="de-DE" sz="1100" dirty="0"/>
              <a:t>der Realschule ist es, die Schülerinnen und Schüler zum </a:t>
            </a:r>
            <a:r>
              <a:rPr lang="de-DE" sz="1100" b="1" dirty="0"/>
              <a:t>Realschulabschluss </a:t>
            </a:r>
            <a:r>
              <a:rPr lang="de-DE" sz="1100" dirty="0"/>
              <a:t>zu führen. Die Realschule bietet </a:t>
            </a:r>
            <a:r>
              <a:rPr lang="de-DE" sz="1100" b="1" dirty="0"/>
              <a:t>aber auch die Möglichkeit</a:t>
            </a:r>
            <a:r>
              <a:rPr lang="de-DE" sz="1100" dirty="0"/>
              <a:t>, den </a:t>
            </a:r>
            <a:r>
              <a:rPr lang="de-DE" sz="1100" b="1" dirty="0"/>
              <a:t>Hauptschulabschluss am Ende von Klasse 9 </a:t>
            </a:r>
            <a:r>
              <a:rPr lang="de-DE" sz="1100" dirty="0"/>
              <a:t>zu erwerben.</a:t>
            </a:r>
          </a:p>
          <a:p>
            <a:pPr marL="280953" indent="-170580">
              <a:buFont typeface="Arial" panose="020B0604020202020204" pitchFamily="34" charset="0"/>
              <a:buChar char="•"/>
            </a:pPr>
            <a:endParaRPr lang="de-DE" sz="1100" dirty="0"/>
          </a:p>
          <a:p>
            <a:pPr marL="280953" indent="-170580">
              <a:buFont typeface="Arial" panose="020B0604020202020204" pitchFamily="34" charset="0"/>
              <a:buChar char="•"/>
            </a:pPr>
            <a:r>
              <a:rPr lang="de-DE" sz="1100" dirty="0"/>
              <a:t>Sie hat den Anspruch, ihre Schülerinnen und Schüler durch </a:t>
            </a:r>
            <a:r>
              <a:rPr lang="de-DE" sz="1100" b="1" dirty="0"/>
              <a:t>besonderen Realitätsbezug</a:t>
            </a:r>
            <a:r>
              <a:rPr lang="de-DE" sz="1100" dirty="0"/>
              <a:t> zu fördern und zu bilden. Dazu gehört die Vermittlung von Kompetenzen, die den jungen Menschen die Orientierung in der gegenwärtigen und zukünftigen Welt ermöglichen. </a:t>
            </a:r>
          </a:p>
          <a:p>
            <a:pPr marL="280953" indent="-170580">
              <a:buFont typeface="Arial" panose="020B0604020202020204" pitchFamily="34" charset="0"/>
              <a:buChar char="•"/>
            </a:pPr>
            <a:endParaRPr lang="de-DE" sz="1100" dirty="0"/>
          </a:p>
          <a:p>
            <a:pPr marL="280953" indent="-170580">
              <a:buFont typeface="Arial" panose="020B0604020202020204" pitchFamily="34" charset="0"/>
              <a:buChar char="•"/>
            </a:pPr>
            <a:r>
              <a:rPr lang="de-DE" sz="1100" b="1" dirty="0"/>
              <a:t>Theorie und Praxis </a:t>
            </a:r>
            <a:r>
              <a:rPr lang="de-DE" sz="1100" dirty="0"/>
              <a:t>sowie </a:t>
            </a:r>
            <a:r>
              <a:rPr lang="de-DE" sz="1100" b="1" dirty="0"/>
              <a:t>Persönlichkeits- und Sachorientierung </a:t>
            </a:r>
            <a:r>
              <a:rPr lang="de-DE" sz="1100" dirty="0"/>
              <a:t>werden als gleichwertig angesehen.</a:t>
            </a:r>
          </a:p>
          <a:p>
            <a:pPr marL="110372"/>
            <a:endParaRPr lang="de-DE" sz="1100" dirty="0"/>
          </a:p>
          <a:p>
            <a:pPr marL="280953" indent="-170580">
              <a:buFont typeface="Arial" panose="020B0604020202020204" pitchFamily="34" charset="0"/>
              <a:buChar char="•"/>
            </a:pPr>
            <a:r>
              <a:rPr lang="de-DE" sz="1100" dirty="0"/>
              <a:t>Die Realschule bereitet ihre Schülerinnen und Schüler auf einen </a:t>
            </a:r>
            <a:r>
              <a:rPr lang="de-DE" sz="1100" b="1" dirty="0"/>
              <a:t>gelingenden Übergang in die Berufswelt bzw. das berufliche Gymnasium </a:t>
            </a:r>
            <a:r>
              <a:rPr lang="de-DE" sz="1100" dirty="0"/>
              <a:t>vor.</a:t>
            </a:r>
          </a:p>
          <a:p>
            <a:pPr marL="110372"/>
            <a:endParaRPr lang="de-DE" sz="1100" dirty="0"/>
          </a:p>
          <a:p>
            <a:pPr marL="280953" indent="-170580">
              <a:buFont typeface="Arial" panose="020B0604020202020204" pitchFamily="34" charset="0"/>
              <a:buChar char="•"/>
            </a:pPr>
            <a:r>
              <a:rPr lang="de-DE" sz="1100" dirty="0"/>
              <a:t>Durch </a:t>
            </a:r>
            <a:r>
              <a:rPr lang="de-DE" sz="1100" b="1" dirty="0"/>
              <a:t>Projekte und Praktika in Betrieben und Unternehmen </a:t>
            </a:r>
            <a:r>
              <a:rPr lang="de-DE" sz="1100" dirty="0"/>
              <a:t>werden die Schülerinnen und Schüler in die Arbeitswelt eingeführt. Das  schafft Interesse und gibt Orientierung.</a:t>
            </a:r>
          </a:p>
          <a:p>
            <a:pPr marL="280953" indent="-170580">
              <a:buFont typeface="Arial" panose="020B0604020202020204" pitchFamily="34" charset="0"/>
              <a:buChar char="•"/>
            </a:pPr>
            <a:endParaRPr lang="de-DE" sz="1100" dirty="0"/>
          </a:p>
          <a:p>
            <a:pPr marL="280953" indent="-170580">
              <a:buFont typeface="Arial" panose="020B0604020202020204" pitchFamily="34" charset="0"/>
              <a:buChar char="•"/>
            </a:pPr>
            <a:r>
              <a:rPr lang="de-DE" sz="1100" dirty="0"/>
              <a:t>Sowohl für</a:t>
            </a:r>
            <a:r>
              <a:rPr lang="de-DE" sz="1100" b="1" dirty="0"/>
              <a:t> weniger leistungsstarke als auch für besonders leistungsstarke Schülerinnen und Schüler </a:t>
            </a:r>
            <a:r>
              <a:rPr lang="de-DE" sz="1100" dirty="0"/>
              <a:t>bestehen zusätzliche </a:t>
            </a:r>
            <a:r>
              <a:rPr lang="de-DE" sz="1100" b="1" dirty="0"/>
              <a:t>Fördermaßnahmen.</a:t>
            </a:r>
          </a:p>
          <a:p>
            <a:pPr marL="280953" indent="-170580">
              <a:buFont typeface="Arial" panose="020B0604020202020204" pitchFamily="34" charset="0"/>
              <a:buChar char="•"/>
            </a:pPr>
            <a:endParaRPr lang="de-DE" sz="1100" b="1" dirty="0"/>
          </a:p>
          <a:p>
            <a:pPr marL="280953" indent="-170580">
              <a:buFont typeface="Arial" panose="020B0604020202020204" pitchFamily="34" charset="0"/>
              <a:buChar char="•"/>
            </a:pPr>
            <a:r>
              <a:rPr lang="de-DE" sz="1100" dirty="0"/>
              <a:t>Um die Schülerinnen und Schüler </a:t>
            </a:r>
            <a:r>
              <a:rPr lang="de-DE" sz="1100" b="1" dirty="0"/>
              <a:t>leistungsdifferenziert zu fördern </a:t>
            </a:r>
            <a:r>
              <a:rPr lang="de-DE" sz="1100" dirty="0"/>
              <a:t>und erfolgreich zu einem Schulabschluss führen zu können, stehen den Realschulen </a:t>
            </a:r>
            <a:r>
              <a:rPr lang="de-DE" sz="1100" b="1" dirty="0"/>
              <a:t>Poolstunden</a:t>
            </a:r>
            <a:r>
              <a:rPr lang="de-DE" sz="1100" dirty="0"/>
              <a:t> zur Verfügung, die bis zum Schuljahr 2020/2021 sukzessive auf 20 Stunden je Zug erhöht werden sollen. Die zusätzlichen Poolstunden geben den Realschulen deutlich mehr Möglichkeiten, die Schülerinnen und Schüler optimal zu fördern.</a:t>
            </a:r>
            <a:endParaRPr lang="de-DE" sz="1100" b="1" dirty="0"/>
          </a:p>
          <a:p>
            <a:pPr marL="110371"/>
            <a:endParaRPr lang="de-DE" sz="110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818517"/>
            <a:ext cx="6120680" cy="4752526"/>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2477" indent="-172477">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2477" indent="-172477">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2477" indent="-172477">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2477" indent="-172477">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2477" indent="-172477">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2477" indent="-172477">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32416" lvl="1" indent="-172477">
              <a:lnSpc>
                <a:spcPct val="110000"/>
              </a:lnSpc>
              <a:buFont typeface="Wingdings" panose="05000000000000000000" pitchFamily="2" charset="2"/>
              <a:buChar char="§"/>
              <a:defRPr/>
            </a:pPr>
            <a:r>
              <a:rPr lang="de-DE" b="1" dirty="0"/>
              <a:t>zweite Fremdsprache (meist Französisch) (ab Klasse 6)</a:t>
            </a:r>
          </a:p>
          <a:p>
            <a:pPr marL="632416" lvl="1" indent="-172477">
              <a:lnSpc>
                <a:spcPct val="110000"/>
              </a:lnSpc>
              <a:buFont typeface="Wingdings" panose="05000000000000000000" pitchFamily="2" charset="2"/>
              <a:buChar char="§"/>
            </a:pPr>
            <a:r>
              <a:rPr lang="de-DE" b="1" dirty="0"/>
              <a:t>Technik (ab Klasse 7)</a:t>
            </a:r>
          </a:p>
          <a:p>
            <a:pPr marL="632416" lvl="1" indent="-172477">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70580" indent="-170580">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70580" indent="-170580">
              <a:lnSpc>
                <a:spcPct val="110000"/>
              </a:lnSpc>
              <a:buFont typeface="Arial" panose="020B0604020202020204" pitchFamily="34" charset="0"/>
              <a:buChar char="•"/>
            </a:pPr>
            <a:endParaRPr lang="de-DE" dirty="0"/>
          </a:p>
          <a:p>
            <a:pPr marL="170580" indent="-170580">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1"/>
            <a:ext cx="6120680" cy="4466987"/>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80" cy="3416518"/>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2477" indent="-172477">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2477" indent="-172477">
              <a:buFont typeface="Arial" panose="020B0604020202020204" pitchFamily="34" charset="0"/>
              <a:buChar char="•"/>
            </a:pPr>
            <a:r>
              <a:rPr lang="de-DE" dirty="0"/>
              <a:t>Es ist unser zentrales Ziel, jedem einzelnen Kind in der Schule gerecht zu werden und auf seine persönlichen </a:t>
            </a:r>
            <a:r>
              <a:rPr lang="de-DE"/>
              <a:t>Bedürfnisse einzugehen; </a:t>
            </a:r>
            <a:r>
              <a:rPr lang="de-DE" dirty="0"/>
              <a:t>dies gilt sowohl für die öffentlichen Schulen als auch für die Schulen in freier Trägerschaft.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70642" indent="-170642">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39592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7" y="4961354"/>
            <a:ext cx="6192688" cy="4754497"/>
          </a:xfrm>
        </p:spPr>
        <p:txBody>
          <a:bodyPr>
            <a:noAutofit/>
          </a:bodyPr>
          <a:lstStyle/>
          <a:p>
            <a:pPr marL="170580" indent="-170580">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70580" indent="-170580">
              <a:buFont typeface="Arial" panose="020B0604020202020204" pitchFamily="34" charset="0"/>
              <a:buChar char="•"/>
            </a:pPr>
            <a:endParaRPr lang="de-DE" sz="1100" dirty="0"/>
          </a:p>
          <a:p>
            <a:pPr marL="170580" indent="-170580" defTabSz="909760">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70580" indent="-170580" defTabSz="909760">
              <a:buFont typeface="Arial" panose="020B0604020202020204" pitchFamily="34" charset="0"/>
              <a:buChar char="•"/>
              <a:defRPr/>
            </a:pPr>
            <a:endParaRPr lang="de-DE" sz="1100" dirty="0"/>
          </a:p>
          <a:p>
            <a:pPr marL="170580" indent="-170580" defTabSz="909760">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70580" indent="-170580">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9308" y="4746113"/>
            <a:ext cx="6120680" cy="4995715"/>
          </a:xfrm>
        </p:spPr>
        <p:txBody>
          <a:bodyPr>
            <a:noAutofit/>
          </a:bodyPr>
          <a:lstStyle/>
          <a:p>
            <a:pPr marL="170580" indent="-170580">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70580" indent="-170580">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70580" indent="-170580">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70580" indent="-170580">
              <a:buFont typeface="Arial" panose="020B0604020202020204" pitchFamily="34" charset="0"/>
              <a:buChar char="•"/>
            </a:pPr>
            <a:endParaRPr lang="de-DE" sz="1000" dirty="0">
              <a:cs typeface="Arial" panose="020B0604020202020204" pitchFamily="34" charset="0"/>
            </a:endParaRPr>
          </a:p>
          <a:p>
            <a:pPr marL="170580" indent="-170580">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70580" indent="-170580">
              <a:buFont typeface="Arial" panose="020B0604020202020204" pitchFamily="34" charset="0"/>
              <a:buChar char="•"/>
            </a:pPr>
            <a:endParaRPr lang="de-DE" sz="1000" dirty="0">
              <a:cs typeface="Arial" panose="020B0604020202020204" pitchFamily="34" charset="0"/>
            </a:endParaRPr>
          </a:p>
          <a:p>
            <a:pPr marL="170580" indent="-170580">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70580" indent="-170580">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70580" indent="-170580">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70662" indent="-170662">
              <a:buFont typeface="Arial" panose="020B0604020202020204" pitchFamily="34" charset="0"/>
              <a:buChar char="•"/>
            </a:pPr>
            <a:endParaRPr lang="de-DE" sz="1000" dirty="0">
              <a:ea typeface="Calibri"/>
              <a:cs typeface="Times New Roman"/>
            </a:endParaRPr>
          </a:p>
          <a:p>
            <a:pPr marL="170662" indent="-170662">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70580" indent="-170580">
              <a:buFont typeface="Arial" panose="020B0604020202020204" pitchFamily="34" charset="0"/>
              <a:buChar char="•"/>
            </a:pPr>
            <a:endParaRPr lang="de-DE" sz="1000" dirty="0">
              <a:cs typeface="Arial" panose="020B0604020202020204" pitchFamily="34" charset="0"/>
            </a:endParaRPr>
          </a:p>
          <a:p>
            <a:pPr marL="170580" indent="-170580">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1"/>
            <a:ext cx="6120680"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0"/>
            <a:ext cx="6120680" cy="4896544"/>
          </a:xfrm>
        </p:spPr>
        <p:txBody>
          <a:bodyPr>
            <a:normAutofit/>
          </a:bodyPr>
          <a:lstStyle/>
          <a:p>
            <a:pPr marL="170580" indent="-170580">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70580" indent="-170580" defTabSz="919878">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70580" indent="-170580" defTabSz="919878">
              <a:buFont typeface="Arial" panose="020B0604020202020204" pitchFamily="34" charset="0"/>
              <a:buChar char="•"/>
              <a:defRPr/>
            </a:pPr>
            <a:endParaRPr lang="de-DE" sz="1000" dirty="0"/>
          </a:p>
          <a:p>
            <a:pPr marL="170580" indent="-170580" defTabSz="919878">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70580" indent="-170580" defTabSz="919878">
              <a:buFont typeface="Arial" panose="020B0604020202020204" pitchFamily="34" charset="0"/>
              <a:buChar char="•"/>
              <a:defRPr/>
            </a:pPr>
            <a:endParaRPr lang="de-DE" sz="1000" dirty="0"/>
          </a:p>
          <a:p>
            <a:pPr marL="170580" indent="-170580">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70580" indent="-170580">
              <a:buFont typeface="Arial" panose="020B0604020202020204" pitchFamily="34" charset="0"/>
              <a:buChar char="•"/>
            </a:pPr>
            <a:endParaRPr lang="de-DE" sz="1000" b="1" dirty="0"/>
          </a:p>
          <a:p>
            <a:pPr marL="170580" indent="-170580" defTabSz="919878">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70580" indent="-170580" defTabSz="919878">
              <a:buFont typeface="Arial" panose="020B0604020202020204" pitchFamily="34" charset="0"/>
              <a:buChar char="•"/>
              <a:defRPr/>
            </a:pPr>
            <a:endParaRPr lang="de-DE" sz="1000" dirty="0"/>
          </a:p>
          <a:p>
            <a:pPr marL="170580" indent="-170580" defTabSz="919878">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70580" indent="-170580" defTabSz="919878">
              <a:buFont typeface="Arial" panose="020B0604020202020204" pitchFamily="34" charset="0"/>
              <a:buChar char="•"/>
              <a:defRPr/>
            </a:pPr>
            <a:endParaRPr lang="de-DE" sz="1000" dirty="0"/>
          </a:p>
          <a:p>
            <a:pPr marL="170580" indent="-170580">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70580" indent="-170580">
              <a:buFont typeface="Arial" panose="020B0604020202020204" pitchFamily="34" charset="0"/>
              <a:buChar char="•"/>
            </a:pPr>
            <a:endParaRPr lang="de-DE" sz="1000" dirty="0"/>
          </a:p>
          <a:p>
            <a:pPr marL="170580" indent="-170580">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5" y="4963320"/>
            <a:ext cx="6264696" cy="4752528"/>
          </a:xfrm>
        </p:spPr>
        <p:txBody>
          <a:bodyPr>
            <a:normAutofit lnSpcReduction="10000"/>
          </a:bodyPr>
          <a:lstStyle/>
          <a:p>
            <a:pPr marL="170580" indent="-170580">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70580" indent="-170580">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70580" indent="-170580">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2477" indent="-172477">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30622" lvl="1" indent="-170683">
              <a:buFont typeface="Wingdings" panose="05000000000000000000" pitchFamily="2" charset="2"/>
              <a:buChar char="§"/>
            </a:pPr>
            <a:r>
              <a:rPr lang="de-DE" sz="1100" b="1" dirty="0"/>
              <a:t>zweite Fremdsprache (Französisch) (ab Klasse 6)</a:t>
            </a:r>
          </a:p>
          <a:p>
            <a:pPr marL="630622" lvl="1" indent="-170683">
              <a:buFont typeface="Wingdings" panose="05000000000000000000" pitchFamily="2" charset="2"/>
              <a:buChar char="§"/>
            </a:pPr>
            <a:r>
              <a:rPr lang="de-DE" sz="1100" b="1" dirty="0"/>
              <a:t>Technik (ab Klasse 7) oder </a:t>
            </a:r>
          </a:p>
          <a:p>
            <a:pPr marL="630622" lvl="1" indent="-170683">
              <a:buFont typeface="Wingdings" panose="05000000000000000000" pitchFamily="2" charset="2"/>
              <a:buChar char="§"/>
            </a:pPr>
            <a:r>
              <a:rPr lang="de-DE" sz="1100" b="1" dirty="0"/>
              <a:t>Alltagskultur, Ernährung, Soziales (AES) (ab Klasse 7)</a:t>
            </a:r>
          </a:p>
          <a:p>
            <a:endParaRPr lang="de-DE" sz="1100" dirty="0"/>
          </a:p>
          <a:p>
            <a:pPr marL="172477" indent="-172477">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30622" lvl="1" indent="-170683">
              <a:buFont typeface="Wingdings" panose="05000000000000000000" pitchFamily="2" charset="2"/>
              <a:buChar char="§"/>
            </a:pPr>
            <a:r>
              <a:rPr lang="de-DE" sz="1100" b="1" dirty="0"/>
              <a:t>Naturwissenschaft und Technik (NwT) bzw. </a:t>
            </a:r>
          </a:p>
          <a:p>
            <a:pPr marL="630622" lvl="1" indent="-170683">
              <a:buFont typeface="Wingdings" panose="05000000000000000000" pitchFamily="2" charset="2"/>
              <a:buChar char="§"/>
            </a:pPr>
            <a:r>
              <a:rPr lang="de-DE" sz="1100" b="1" dirty="0"/>
              <a:t>Musik, Bildende Kunst oder Sport. </a:t>
            </a:r>
          </a:p>
          <a:p>
            <a:pPr marL="630622" lvl="1" indent="-170683">
              <a:buFont typeface="Wingdings" panose="05000000000000000000" pitchFamily="2" charset="2"/>
              <a:buChar char="§"/>
            </a:pPr>
            <a:r>
              <a:rPr lang="de-DE" sz="1100" b="1" dirty="0"/>
              <a:t>Manche Gemeinschaftsschulen bieten darüber hinaus zusätzlich Spanisch an. </a:t>
            </a:r>
          </a:p>
          <a:p>
            <a:pPr marL="630622" lvl="1" indent="-170683">
              <a:buFont typeface="Wingdings" panose="05000000000000000000" pitchFamily="2" charset="2"/>
              <a:buChar char="§"/>
            </a:pPr>
            <a:r>
              <a:rPr lang="de-DE" sz="1100" b="1" dirty="0"/>
              <a:t>Ab dem Schuljahr 2019/2020 können manche Gemeinschaftsschulen auch das Profilfach Informatik, Mathematik, Physik (IMP) anbieten.</a:t>
            </a:r>
          </a:p>
          <a:p>
            <a:pPr marL="170580" indent="-170580" defTabSz="919878">
              <a:buFont typeface="Arial" panose="020B0604020202020204" pitchFamily="34" charset="0"/>
              <a:buChar char="•"/>
              <a:defRPr/>
            </a:pPr>
            <a:endParaRPr lang="de-DE" sz="1100" dirty="0"/>
          </a:p>
          <a:p>
            <a:pPr marL="170580" indent="-170580" defTabSz="919878">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1"/>
            <a:ext cx="6120680"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0"/>
            <a:ext cx="6120680" cy="2120374"/>
          </a:xfrm>
        </p:spPr>
        <p:txBody>
          <a:bodyPr/>
          <a:lstStyle/>
          <a:p>
            <a:pPr marL="170580" indent="-170580">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70580" indent="-170580">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70580" indent="-170580">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70580" indent="-170580">
              <a:buFont typeface="Arial" panose="020B0604020202020204" pitchFamily="34" charset="0"/>
              <a:buChar char="•"/>
            </a:pPr>
            <a:r>
              <a:rPr lang="de-DE" dirty="0"/>
              <a:t>möchten wir Ihnen die </a:t>
            </a:r>
            <a:r>
              <a:rPr lang="de-DE" b="1" dirty="0"/>
              <a:t>wichtigsten Bildungswege </a:t>
            </a:r>
            <a:r>
              <a:rPr lang="de-DE" dirty="0"/>
              <a:t>(Punkt 2) vorstellen,</a:t>
            </a:r>
          </a:p>
          <a:p>
            <a:pPr marL="170580" indent="-170580">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70580" indent="-170580">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7594" y="4987955"/>
            <a:ext cx="6171119" cy="4491408"/>
          </a:xfrm>
        </p:spPr>
        <p:txBody>
          <a:bodyPr/>
          <a:lstStyle/>
          <a:p>
            <a:endParaRPr lang="de-DE" dirty="0"/>
          </a:p>
        </p:txBody>
      </p:sp>
      <p:sp>
        <p:nvSpPr>
          <p:cNvPr id="4" name="Foliennummernplatzhalter 3"/>
          <p:cNvSpPr>
            <a:spLocks noGrp="1"/>
          </p:cNvSpPr>
          <p:nvPr>
            <p:ph type="sldNum" sz="quarter" idx="10"/>
          </p:nvPr>
        </p:nvSpPr>
        <p:spPr/>
        <p:txBody>
          <a:bodyPr/>
          <a:lstStyle/>
          <a:p>
            <a:pPr defTabSz="920435">
              <a:defRPr/>
            </a:pPr>
            <a:fld id="{9411CA67-D061-429F-B186-15D98BBFE45D}" type="slidenum">
              <a:rPr lang="de-DE">
                <a:solidFill>
                  <a:prstClr val="black"/>
                </a:solidFill>
                <a:latin typeface="Calibri"/>
              </a:rPr>
              <a:pPr defTabSz="920435">
                <a:defRPr/>
              </a:pPr>
              <a:t>24</a:t>
            </a:fld>
            <a:endParaRPr lang="de-DE">
              <a:solidFill>
                <a:prstClr val="black"/>
              </a:solidFill>
              <a:latin typeface="Calibri"/>
            </a:endParaRPr>
          </a:p>
        </p:txBody>
      </p:sp>
    </p:spTree>
    <p:extLst>
      <p:ext uri="{BB962C8B-B14F-4D97-AF65-F5344CB8AC3E}">
        <p14:creationId xmlns:p14="http://schemas.microsoft.com/office/powerpoint/2010/main" val="65530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7" y="4531272"/>
            <a:ext cx="6192688" cy="4968551"/>
          </a:xfrm>
        </p:spPr>
        <p:txBody>
          <a:bodyPr/>
          <a:lstStyle/>
          <a:p>
            <a:pPr marL="172477" indent="-172477">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70580" indent="-170580">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70580" indent="-170580">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4301" indent="-284301">
              <a:buFont typeface="Arial" panose="020B0604020202020204" pitchFamily="34" charset="0"/>
              <a:buChar char="•"/>
            </a:pPr>
            <a:endParaRPr lang="de-DE" sz="1000" dirty="0"/>
          </a:p>
          <a:p>
            <a:r>
              <a:rPr lang="de-DE" sz="1000" dirty="0"/>
              <a:t>     </a:t>
            </a:r>
            <a:r>
              <a:rPr lang="de-DE" sz="1000" b="1" u="sng" dirty="0"/>
              <a:t>Das sonderpädagogische Bildungsangebot </a:t>
            </a:r>
          </a:p>
          <a:p>
            <a:pPr marL="170580" indent="-170580">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70580" indent="-170580">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70580" indent="-170580">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70580" indent="-170580">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70580" indent="-170580">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70683" indent="-170683">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
        <p:nvSpPr>
          <p:cNvPr id="5" name="Notizenplatzhalter 2"/>
          <p:cNvSpPr txBox="1">
            <a:spLocks/>
          </p:cNvSpPr>
          <p:nvPr/>
        </p:nvSpPr>
        <p:spPr>
          <a:xfrm>
            <a:off x="6844159" y="4747295"/>
            <a:ext cx="6120680" cy="5328592"/>
          </a:xfrm>
          <a:prstGeom prst="rect">
            <a:avLst/>
          </a:prstGeom>
        </p:spPr>
        <p:txBody>
          <a:bodyPr vert="horz" lIns="90965" tIns="45479" rIns="90965" bIns="4547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7462" indent="-287462">
              <a:lnSpc>
                <a:spcPct val="120000"/>
              </a:lnSpc>
              <a:buFont typeface="Arial" panose="020B0604020202020204" pitchFamily="34" charset="0"/>
              <a:buChar char="•"/>
              <a:defRPr/>
            </a:pPr>
            <a:endParaRPr lang="de-DE" sz="1800" dirty="0"/>
          </a:p>
          <a:p>
            <a:pPr marL="739450" lvl="1" indent="-284404">
              <a:buFont typeface="Arial" panose="020B0604020202020204" pitchFamily="34" charset="0"/>
              <a:buChar char="•"/>
            </a:pPr>
            <a:endParaRPr lang="de-DE" sz="1800" dirty="0"/>
          </a:p>
          <a:p>
            <a:pPr marL="455047" lvl="1"/>
            <a:endParaRPr lang="de-DE" dirty="0"/>
          </a:p>
          <a:p>
            <a:pPr marL="287462" indent="-287462">
              <a:lnSpc>
                <a:spcPct val="120000"/>
              </a:lnSpc>
              <a:buFont typeface="Arial" panose="020B0604020202020204" pitchFamily="34" charset="0"/>
              <a:buChar char="•"/>
              <a:defRPr/>
            </a:pPr>
            <a:endParaRPr lang="de-DE" dirty="0"/>
          </a:p>
          <a:p>
            <a:pPr marL="287462" indent="-287462">
              <a:lnSpc>
                <a:spcPct val="120000"/>
              </a:lnSpc>
              <a:buFont typeface="Arial" panose="020B0604020202020204" pitchFamily="34" charset="0"/>
              <a:buChar char="•"/>
              <a:defRPr/>
            </a:pPr>
            <a:endParaRPr lang="de-DE" dirty="0"/>
          </a:p>
          <a:p>
            <a:pPr marL="287462" indent="-287462">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
        <p:nvSpPr>
          <p:cNvPr id="5" name="Notizenplatzhalter 2"/>
          <p:cNvSpPr>
            <a:spLocks noGrp="1"/>
          </p:cNvSpPr>
          <p:nvPr>
            <p:ph type="body" idx="1"/>
          </p:nvPr>
        </p:nvSpPr>
        <p:spPr>
          <a:xfrm>
            <a:off x="302500" y="4963321"/>
            <a:ext cx="6192688" cy="4271698"/>
          </a:xfrm>
        </p:spPr>
        <p:txBody>
          <a:bodyPr/>
          <a:lstStyle/>
          <a:p>
            <a:pPr marL="167932" indent="-167932">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7932" indent="-167932">
              <a:buFont typeface="Arial" panose="020B0604020202020204" pitchFamily="34" charset="0"/>
              <a:buChar char="•"/>
            </a:pPr>
            <a:endParaRPr lang="de-DE" baseline="0" dirty="0"/>
          </a:p>
          <a:p>
            <a:pPr marL="167932" indent="-167932">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7932" indent="-167932">
              <a:buFont typeface="Arial" panose="020B0604020202020204" pitchFamily="34" charset="0"/>
              <a:buChar char="•"/>
            </a:pPr>
            <a:endParaRPr lang="de-DE" dirty="0"/>
          </a:p>
          <a:p>
            <a:pPr marL="167932" indent="-167932">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7932" indent="-167932">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7932" indent="-167932">
              <a:buFont typeface="Arial" panose="020B0604020202020204" pitchFamily="34" charset="0"/>
              <a:buChar char="•"/>
            </a:pPr>
            <a:endParaRPr lang="de-DE" dirty="0"/>
          </a:p>
          <a:p>
            <a:pPr marL="167932" indent="-167932">
              <a:buFont typeface="Arial" panose="020B0604020202020204" pitchFamily="34" charset="0"/>
              <a:buChar char="•"/>
            </a:pPr>
            <a:endParaRPr lang="de-DE" dirty="0"/>
          </a:p>
          <a:p>
            <a:pPr marL="167932" indent="-167932">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9" cy="4824536"/>
          </a:xfrm>
        </p:spPr>
        <p:txBody>
          <a:bodyPr>
            <a:noAutofit/>
          </a:bodyPr>
          <a:lstStyle/>
          <a:p>
            <a:pPr marL="172560" lvl="1" indent="-172560">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2560" lvl="1" indent="-172560">
              <a:buFont typeface="Arial" panose="020B0604020202020204" pitchFamily="34" charset="0"/>
              <a:buChar char="•"/>
              <a:defRPr/>
            </a:pPr>
            <a:endParaRPr lang="de-DE" dirty="0">
              <a:cs typeface="Arial" panose="020B0604020202020204" pitchFamily="34" charset="0"/>
            </a:endParaRPr>
          </a:p>
          <a:p>
            <a:pPr marL="172560" lvl="1" indent="-172560">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2560" lvl="1" indent="-172560">
              <a:buFont typeface="Arial" panose="020B0604020202020204" pitchFamily="34" charset="0"/>
              <a:buChar char="•"/>
              <a:defRPr/>
            </a:pPr>
            <a:endParaRPr lang="de-DE" dirty="0">
              <a:cs typeface="Arial" panose="020B0604020202020204" pitchFamily="34" charset="0"/>
            </a:endParaRPr>
          </a:p>
          <a:p>
            <a:pPr marL="172560" lvl="1" indent="-172560">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2560" lvl="1" indent="-172560">
              <a:buFont typeface="Arial" panose="020B0604020202020204" pitchFamily="34" charset="0"/>
              <a:buChar char="•"/>
              <a:defRPr/>
            </a:pPr>
            <a:endParaRPr lang="de-DE" dirty="0">
              <a:cs typeface="Arial" panose="020B0604020202020204" pitchFamily="34" charset="0"/>
            </a:endParaRPr>
          </a:p>
          <a:p>
            <a:pPr marL="172560" lvl="1" indent="-172560">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9" cy="4824536"/>
          </a:xfrm>
        </p:spPr>
        <p:txBody>
          <a:bodyPr vert="horz" lIns="90965" tIns="45479" rIns="90965" bIns="45479" rtlCol="0">
            <a:noAutofit/>
          </a:bodyPr>
          <a:lstStyle/>
          <a:p>
            <a:pPr marL="172560" indent="-172560">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2560" indent="-172560">
              <a:buFont typeface="Arial" panose="020B0604020202020204" pitchFamily="34" charset="0"/>
              <a:buChar char="•"/>
            </a:pPr>
            <a:endParaRPr lang="de-DE" dirty="0"/>
          </a:p>
          <a:p>
            <a:pPr marL="172560" indent="-172560">
              <a:buFont typeface="Arial" panose="020B0604020202020204" pitchFamily="34" charset="0"/>
              <a:buChar char="•"/>
            </a:pPr>
            <a:r>
              <a:rPr lang="de-DE" dirty="0"/>
              <a:t>Nach Abschluss der Erstausbildung bieten sich den jungen Fachkräften vielfältige Möglichkeiten auf dem Arbeitsmarkt. </a:t>
            </a:r>
          </a:p>
          <a:p>
            <a:pPr marL="172560" indent="-172560">
              <a:buFont typeface="Arial" panose="020B0604020202020204" pitchFamily="34" charset="0"/>
              <a:buChar char="•"/>
            </a:pPr>
            <a:endParaRPr lang="de-DE" dirty="0"/>
          </a:p>
          <a:p>
            <a:pPr marL="172560" indent="-172560">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2560" indent="-172560">
              <a:buFont typeface="Arial" panose="020B0604020202020204" pitchFamily="34" charset="0"/>
              <a:buChar char="•"/>
            </a:pPr>
            <a:endParaRPr lang="de-DE" dirty="0"/>
          </a:p>
          <a:p>
            <a:pPr marL="172560" indent="-172560">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2560" indent="-172560">
              <a:buFont typeface="Arial" panose="020B0604020202020204" pitchFamily="34" charset="0"/>
              <a:buChar char="•"/>
            </a:pPr>
            <a:endParaRPr lang="de-DE" dirty="0"/>
          </a:p>
          <a:p>
            <a:pPr marL="172560" indent="-172560">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2560" indent="-17256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9" cy="4824536"/>
          </a:xfrm>
        </p:spPr>
        <p:txBody>
          <a:bodyPr>
            <a:noAutofit/>
          </a:bodyPr>
          <a:lstStyle/>
          <a:p>
            <a:pPr marL="170662" indent="-170662">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70662" indent="-170662">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70662" indent="-170662">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70662" indent="-170662">
              <a:buFont typeface="Arial" panose="020B0604020202020204" pitchFamily="34" charset="0"/>
              <a:buChar char="•"/>
            </a:pPr>
            <a:endParaRPr lang="de-DE" b="0" dirty="0"/>
          </a:p>
          <a:p>
            <a:pPr marL="170662" indent="-170662">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747296"/>
            <a:ext cx="6120680" cy="5066936"/>
          </a:xfrm>
        </p:spPr>
        <p:txBody>
          <a:bodyPr>
            <a:noAutofit/>
          </a:bodyPr>
          <a:lstStyle/>
          <a:p>
            <a:pPr marL="170575" indent="-170575">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70575" indent="-170575">
              <a:buFont typeface="Arial" panose="020B0604020202020204" pitchFamily="34" charset="0"/>
              <a:buChar char="•"/>
            </a:pPr>
            <a:endParaRPr lang="de-DE" sz="1000" dirty="0"/>
          </a:p>
          <a:p>
            <a:pPr marL="170575" indent="-170575">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70575" indent="-170575">
              <a:buFont typeface="Arial" panose="020B0604020202020204" pitchFamily="34" charset="0"/>
              <a:buChar char="•"/>
            </a:pPr>
            <a:endParaRPr lang="de-DE" sz="1000" b="1" dirty="0"/>
          </a:p>
          <a:p>
            <a:pPr marL="170575" indent="-170575">
              <a:buFont typeface="Arial" panose="020B0604020202020204" pitchFamily="34" charset="0"/>
              <a:buChar char="•"/>
            </a:pPr>
            <a:r>
              <a:rPr lang="de-DE" sz="1000" dirty="0"/>
              <a:t>Das Berufliche Gymnasium umfasst hierbei folgende Richtungen</a:t>
            </a:r>
          </a:p>
          <a:p>
            <a:pPr marL="625606" lvl="1" indent="-170683">
              <a:buFont typeface="Wingdings" panose="05000000000000000000" pitchFamily="2" charset="2"/>
              <a:buChar char="§"/>
            </a:pPr>
            <a:r>
              <a:rPr lang="de-DE" sz="1000" b="1" dirty="0"/>
              <a:t>agrarwissenschaftliche Richtung (AG)</a:t>
            </a:r>
          </a:p>
          <a:p>
            <a:pPr marL="625606" lvl="1" indent="-170683">
              <a:buFont typeface="Wingdings" panose="05000000000000000000" pitchFamily="2" charset="2"/>
              <a:buChar char="§"/>
            </a:pPr>
            <a:r>
              <a:rPr lang="de-DE" sz="1000" b="1" dirty="0"/>
              <a:t>biotechnologische Richtung (BTG)</a:t>
            </a:r>
          </a:p>
          <a:p>
            <a:pPr marL="625606" lvl="1" indent="-170683">
              <a:buFont typeface="Wingdings" panose="05000000000000000000" pitchFamily="2" charset="2"/>
              <a:buChar char="§"/>
            </a:pPr>
            <a:r>
              <a:rPr lang="de-DE" sz="1000" b="1" dirty="0"/>
              <a:t>ernährungswissenschaftliche Richtung (EG)</a:t>
            </a:r>
          </a:p>
          <a:p>
            <a:pPr marL="625606" lvl="1" indent="-170683">
              <a:buFont typeface="Wingdings" panose="05000000000000000000" pitchFamily="2" charset="2"/>
              <a:buChar char="§"/>
            </a:pPr>
            <a:r>
              <a:rPr lang="de-DE" sz="1000" b="1" dirty="0"/>
              <a:t>sozial- und gesundheitswissenschaftliche Richtung (SGG) mit den Profilen Soziales und Gesundheit</a:t>
            </a:r>
          </a:p>
          <a:p>
            <a:pPr marL="625606" lvl="1" indent="-170683">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5606" lvl="1" indent="-170683">
              <a:buFont typeface="Wingdings" panose="05000000000000000000" pitchFamily="2" charset="2"/>
              <a:buChar char="§"/>
            </a:pPr>
            <a:r>
              <a:rPr lang="de-DE" sz="1000" b="1" dirty="0"/>
              <a:t>wirtschaftswissenschaftliche Richtung (WG) mit den Profilen Wirtschaft, Finanzmanagement sowie Internationale Wirtschaft</a:t>
            </a:r>
          </a:p>
          <a:p>
            <a:pPr marL="443816" lvl="1" indent="-262182">
              <a:buFont typeface="Arial" panose="020B0604020202020204" pitchFamily="34" charset="0"/>
              <a:buChar char="•"/>
            </a:pPr>
            <a:endParaRPr lang="de-DE" sz="1000" b="1" dirty="0"/>
          </a:p>
          <a:p>
            <a:pPr marL="170575" indent="-170575">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70575" indent="-170575">
              <a:buFont typeface="Arial" panose="020B0604020202020204" pitchFamily="34" charset="0"/>
              <a:buChar char="•"/>
            </a:pPr>
            <a:endParaRPr lang="de-DE" sz="1000" dirty="0"/>
          </a:p>
          <a:p>
            <a:pPr marL="170575" indent="-170575">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70575" indent="-170575">
              <a:buFont typeface="Arial" panose="020B0604020202020204" pitchFamily="34" charset="0"/>
              <a:buChar char="•"/>
            </a:pPr>
            <a:r>
              <a:rPr lang="de-DE" sz="1000" b="1" dirty="0"/>
              <a:t>Zugangsvoraussetzungen</a:t>
            </a:r>
            <a:r>
              <a:rPr lang="de-DE" sz="1000" dirty="0"/>
              <a:t> z. B.: </a:t>
            </a:r>
          </a:p>
          <a:p>
            <a:pPr marL="625606" lvl="1" indent="-170683">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5606" lvl="1" indent="-170683">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5606" lvl="1" indent="-170683">
              <a:buFont typeface="Wingdings" panose="05000000000000000000" pitchFamily="2" charset="2"/>
              <a:buChar char="§"/>
            </a:pPr>
            <a:r>
              <a:rPr lang="de-DE" sz="1000" b="1" dirty="0"/>
              <a:t>Versetzungszeugnis in Klasse 11 (E-Niveau) einer Gemeinschaftsschule</a:t>
            </a:r>
          </a:p>
          <a:p>
            <a:pPr marL="625521" lvl="1" indent="-170599">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3324"/>
            <a:ext cx="6120680" cy="4824536"/>
          </a:xfrm>
        </p:spPr>
        <p:txBody>
          <a:bodyPr>
            <a:noAutofit/>
          </a:bodyPr>
          <a:lstStyle/>
          <a:p>
            <a:pPr marL="170683" indent="-170683">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70683" indent="-170683">
              <a:buFont typeface="Arial" panose="020B0604020202020204" pitchFamily="34" charset="0"/>
              <a:buChar char="•"/>
            </a:pPr>
            <a:endParaRPr lang="de-DE" dirty="0"/>
          </a:p>
          <a:p>
            <a:pPr marL="170683" indent="-170683">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70683" indent="-170683">
              <a:buFont typeface="Arial" panose="020B0604020202020204" pitchFamily="34" charset="0"/>
              <a:buChar char="•"/>
            </a:pPr>
            <a:endParaRPr lang="de-DE" dirty="0"/>
          </a:p>
          <a:p>
            <a:pPr marL="170683" indent="-170683">
              <a:buFont typeface="Arial" panose="020B0604020202020204" pitchFamily="34" charset="0"/>
              <a:buChar char="•"/>
            </a:pPr>
            <a:r>
              <a:rPr lang="de-DE" dirty="0"/>
              <a:t>Für diejenigen jungen Menschen, </a:t>
            </a:r>
          </a:p>
          <a:p>
            <a:pPr marL="739628" lvl="1" indent="-284472">
              <a:buFont typeface="Wingdings" panose="05000000000000000000" pitchFamily="2" charset="2"/>
              <a:buChar char="§"/>
            </a:pPr>
            <a:r>
              <a:rPr lang="de-DE" dirty="0"/>
              <a:t>bei denen der Anspruch auf ein sonderpädagogisches Bildungsangebot (SBA) im Anschluss an die Sekundarstufe  I fortbesteht oder</a:t>
            </a:r>
          </a:p>
          <a:p>
            <a:pPr marL="739628" lvl="1" indent="-284472">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70683" indent="-170683">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4472" indent="-284472">
              <a:buFont typeface="Arial" panose="020B0604020202020204" pitchFamily="34" charset="0"/>
              <a:buChar char="•"/>
            </a:pPr>
            <a:endParaRPr lang="de-DE" b="1" dirty="0"/>
          </a:p>
          <a:p>
            <a:pPr marL="170683" indent="-170683">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1"/>
            <a:ext cx="6120680" cy="4466987"/>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34</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1"/>
            <a:ext cx="6120680" cy="4466987"/>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35</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80" cy="3416518"/>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2477" indent="-172477">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2477" indent="-172477">
              <a:buFont typeface="Arial" panose="020B0604020202020204" pitchFamily="34" charset="0"/>
              <a:buChar char="•"/>
            </a:pPr>
            <a:r>
              <a:rPr lang="de-DE" dirty="0"/>
              <a:t>Es ist unser zentrales Ziel, jedem einzelnen Kind in der Schule gerecht zu werden und auf seine persönlichen </a:t>
            </a:r>
            <a:r>
              <a:rPr lang="de-DE"/>
              <a:t>Bedürfnisse einzugehen; </a:t>
            </a:r>
            <a:r>
              <a:rPr lang="de-DE" dirty="0"/>
              <a:t>dies gilt sowohl für die öffentlichen Schulen als auch für die Schulen in freier Trägerschaft.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70642" indent="-170642">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5" y="4960831"/>
            <a:ext cx="6264696" cy="4466987"/>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70580" indent="-170580">
              <a:buFont typeface="Arial" panose="020B0604020202020204" pitchFamily="34" charset="0"/>
              <a:buChar char="•"/>
            </a:pPr>
            <a:r>
              <a:rPr lang="de-DE" dirty="0"/>
              <a:t>Pass oder einen anderen Identitätsnachweis des Kindes</a:t>
            </a:r>
          </a:p>
          <a:p>
            <a:pPr marL="170580" indent="-170580">
              <a:buFont typeface="Arial" panose="020B0604020202020204" pitchFamily="34" charset="0"/>
              <a:buChar char="•"/>
            </a:pPr>
            <a:r>
              <a:rPr lang="de-DE" dirty="0"/>
              <a:t>die Bestätigung der Grundschule über den Schulbesuch</a:t>
            </a:r>
          </a:p>
          <a:p>
            <a:pPr marL="170580" indent="-170580">
              <a:buFont typeface="Arial" panose="020B0604020202020204" pitchFamily="34" charset="0"/>
              <a:buChar char="•"/>
            </a:pPr>
            <a:r>
              <a:rPr lang="de-DE" dirty="0"/>
              <a:t>die Grundschulempfehlung</a:t>
            </a:r>
          </a:p>
          <a:p>
            <a:pPr marL="170580" indent="-170580">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36</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2"/>
            <a:ext cx="6120679" cy="4466987"/>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70683" indent="-170683">
              <a:buFont typeface="Arial" panose="020B0604020202020204" pitchFamily="34" charset="0"/>
              <a:buChar char="•"/>
            </a:pPr>
            <a:r>
              <a:rPr lang="de-DE" dirty="0"/>
              <a:t>„Grundschule - Von der Grundschule in die weiterführende Schule“ </a:t>
            </a:r>
          </a:p>
          <a:p>
            <a:pPr marL="170683" indent="-170683">
              <a:buFont typeface="Arial" panose="020B0604020202020204" pitchFamily="34" charset="0"/>
              <a:buChar char="•"/>
            </a:pPr>
            <a:r>
              <a:rPr lang="de-DE" dirty="0"/>
              <a:t>„Bildungswege in Baden-Württemberg“</a:t>
            </a:r>
          </a:p>
          <a:p>
            <a:pPr marL="170683" indent="-170683">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37</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38</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15963"/>
            <a:ext cx="4962525" cy="3722687"/>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2498" y="4650964"/>
            <a:ext cx="6192688" cy="519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2" rIns="91370" bIns="456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1319" indent="-171319">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1319" indent="-171319">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1319" indent="-171319"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1319" indent="-171319"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1319" indent="-171319"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1319" indent="-171319"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1319" indent="-171319"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1319" indent="-171319"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8166" lvl="1" indent="-171319"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8166" lvl="1" indent="-171319"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8166" lvl="1" indent="-171319"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8166" lvl="1" indent="-171319" fontAlgn="t">
              <a:buFont typeface="Wingdings" panose="05000000000000000000" pitchFamily="2" charset="2"/>
              <a:buChar char="§"/>
            </a:pPr>
            <a:r>
              <a:rPr lang="de-DE" sz="1100" b="1" dirty="0">
                <a:latin typeface="+mj-lt"/>
              </a:rPr>
              <a:t>Entwicklungsmöglichkeiten des Kindes</a:t>
            </a:r>
          </a:p>
          <a:p>
            <a:pPr marL="628166" lvl="1" indent="-171319"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1319" indent="-171319" fontAlgn="t">
              <a:buFont typeface="Arial" panose="020B0604020202020204" pitchFamily="34" charset="0"/>
              <a:buChar char="•"/>
            </a:pPr>
            <a:endParaRPr lang="de-DE" sz="1100" dirty="0">
              <a:latin typeface="+mj-lt"/>
            </a:endParaRPr>
          </a:p>
          <a:p>
            <a:pPr marL="171319" indent="-171319">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2" y="4963318"/>
            <a:ext cx="6120681" cy="4778511"/>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1319" indent="-171319"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1319" indent="-171319"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1319" indent="-171319" fontAlgn="t">
              <a:buFont typeface="Arial" panose="020B0604020202020204" pitchFamily="34" charset="0"/>
              <a:buChar char="•"/>
            </a:pPr>
            <a:endParaRPr lang="de-DE" sz="1100" dirty="0">
              <a:latin typeface="+mj-lt"/>
            </a:endParaRPr>
          </a:p>
          <a:p>
            <a:pPr marL="171319" indent="-171319"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1319" indent="-171319"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1319" indent="-171319" fontAlgn="t">
              <a:buFont typeface="Arial" panose="020B0604020202020204" pitchFamily="34" charset="0"/>
              <a:buChar char="•"/>
            </a:pPr>
            <a:endParaRPr lang="de-DE" sz="1100" dirty="0">
              <a:latin typeface="+mj-lt"/>
            </a:endParaRPr>
          </a:p>
          <a:p>
            <a:pPr marL="171319" indent="-171319"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1319" indent="-171319"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1319" indent="-171319"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1319" indent="-171319" fontAlgn="t">
              <a:buFont typeface="Arial" panose="020B0604020202020204" pitchFamily="34" charset="0"/>
              <a:buChar char="•"/>
            </a:pPr>
            <a:endParaRPr lang="de-DE" sz="1100" dirty="0">
              <a:latin typeface="+mj-lt"/>
            </a:endParaRPr>
          </a:p>
          <a:p>
            <a:pPr marL="171319" indent="-171319"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1319" indent="-171319"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844104"/>
            <a:ext cx="6120680" cy="4752922"/>
          </a:xfrm>
        </p:spPr>
        <p:txBody>
          <a:bodyPr>
            <a:noAutofit/>
          </a:bodyPr>
          <a:lstStyle/>
          <a:p>
            <a:r>
              <a:rPr lang="de-DE" sz="1100" u="sng" dirty="0"/>
              <a:t>Zur Gliederung des zweiten Teils</a:t>
            </a:r>
            <a:r>
              <a:rPr lang="de-DE" sz="1100" dirty="0"/>
              <a:t>: </a:t>
            </a:r>
          </a:p>
          <a:p>
            <a:endParaRPr lang="de-DE" sz="1100" dirty="0"/>
          </a:p>
          <a:p>
            <a:pPr marL="170580" lvl="1" indent="-170580" defTabSz="707591">
              <a:spcBef>
                <a:spcPct val="0"/>
              </a:spcBef>
              <a:spcAft>
                <a:spcPct val="15000"/>
              </a:spcAft>
              <a:buFont typeface="Arial" panose="020B0604020202020204" pitchFamily="34" charset="0"/>
              <a:buChar char="•"/>
              <a:defRPr/>
            </a:pPr>
            <a:r>
              <a:rPr lang="de-DE" sz="1100" dirty="0"/>
              <a:t>Im Folgenden erhalten Sie zunächst Informationen zu den auf die Grundschule aufbauenden weiterführenden Schularten </a:t>
            </a:r>
            <a:r>
              <a:rPr lang="de-DE" sz="1100" b="1" dirty="0"/>
              <a:t>Hauptschule/Werkrealschule, Realschule, Gymnasium</a:t>
            </a:r>
            <a:r>
              <a:rPr lang="de-DE" sz="1100" dirty="0"/>
              <a:t> und </a:t>
            </a:r>
            <a:r>
              <a:rPr lang="de-DE" sz="1100" b="1" dirty="0"/>
              <a:t>Gemeinschaftsschule.</a:t>
            </a:r>
            <a:r>
              <a:rPr lang="de-DE" sz="1100" dirty="0"/>
              <a:t> </a:t>
            </a:r>
          </a:p>
          <a:p>
            <a:pPr marL="170580" indent="-170580">
              <a:buFont typeface="Arial" panose="020B0604020202020204" pitchFamily="34" charset="0"/>
              <a:buChar char="•"/>
            </a:pPr>
            <a:r>
              <a:rPr lang="de-DE" sz="1100" dirty="0"/>
              <a:t>Im Anschluss daran folgt eine Vorstellung der sonderpädagogischen Beratungs-, Unterstützungs- und Bildungsangebote, darunter auch die </a:t>
            </a:r>
            <a:r>
              <a:rPr lang="de-DE" sz="1100" b="1" dirty="0"/>
              <a:t>sonderpädagogischen Bildungs- und Beratungszentren</a:t>
            </a:r>
            <a:r>
              <a:rPr lang="de-DE" sz="1100" dirty="0"/>
              <a:t>, kurz SBBZ. </a:t>
            </a:r>
            <a:br>
              <a:rPr lang="de-DE" sz="1100" dirty="0"/>
            </a:br>
            <a:r>
              <a:rPr lang="de-DE" sz="110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Neben den allgemein bildenden Schulen bieten die </a:t>
            </a:r>
            <a:r>
              <a:rPr lang="de-DE" sz="1100" b="1" dirty="0"/>
              <a:t>beruflichen Schulen </a:t>
            </a:r>
            <a:r>
              <a:rPr lang="de-DE" sz="1100" dirty="0"/>
              <a:t>weitere wichtige Bildungs- und Qualifizierungsmöglichkeiten, über die wir ausführlicher informieren möchten. </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Das Angebot der allgemein bildenden Schulen in Kombination mit dem der beruflichen Schulen schafft ein </a:t>
            </a:r>
            <a:r>
              <a:rPr lang="de-DE" sz="1100" b="1" dirty="0"/>
              <a:t>breites Angebot an Bildungswegen</a:t>
            </a:r>
            <a:r>
              <a:rPr lang="de-DE" sz="110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81533"/>
            <a:ext cx="6192688" cy="3294154"/>
          </a:xfrm>
        </p:spPr>
        <p:txBody>
          <a:bodyPr/>
          <a:lstStyle/>
          <a:p>
            <a:pPr marL="170580" indent="-170580">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70580" indent="-170580">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70580" indent="-170580">
              <a:buFont typeface="Arial" panose="020B0604020202020204" pitchFamily="34" charset="0"/>
              <a:buChar char="•"/>
            </a:pPr>
            <a:endParaRPr lang="de-DE" dirty="0"/>
          </a:p>
          <a:p>
            <a:pPr marL="170580" indent="-170580">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70580" lvl="1" indent="-170580">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642938"/>
            <a:ext cx="4962525" cy="3722687"/>
          </a:xfrm>
        </p:spPr>
      </p:sp>
      <p:sp>
        <p:nvSpPr>
          <p:cNvPr id="3" name="Notizenplatzhalter 2"/>
          <p:cNvSpPr>
            <a:spLocks noGrp="1"/>
          </p:cNvSpPr>
          <p:nvPr>
            <p:ph type="body" idx="1"/>
          </p:nvPr>
        </p:nvSpPr>
        <p:spPr>
          <a:xfrm>
            <a:off x="302495" y="4963320"/>
            <a:ext cx="6264696" cy="4680520"/>
          </a:xfrm>
        </p:spPr>
        <p:txBody>
          <a:bodyPr/>
          <a:lstStyle/>
          <a:p>
            <a:pPr marL="170580" indent="-170580">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5439" lvl="1" indent="-170559">
              <a:buFont typeface="Wingdings" panose="05000000000000000000" pitchFamily="2" charset="2"/>
              <a:buChar char="§"/>
            </a:pPr>
            <a:r>
              <a:rPr lang="de-DE" sz="1100" dirty="0"/>
              <a:t>Hauptschulabschluss am Ende von Klasse 9</a:t>
            </a:r>
          </a:p>
          <a:p>
            <a:pPr marL="625439" lvl="1" indent="-170559">
              <a:buFont typeface="Wingdings" panose="05000000000000000000" pitchFamily="2" charset="2"/>
              <a:buChar char="§"/>
            </a:pPr>
            <a:r>
              <a:rPr lang="de-DE" sz="1100" dirty="0"/>
              <a:t>Hauptschulabschluss am Ende von Klasse 10</a:t>
            </a:r>
          </a:p>
          <a:p>
            <a:pPr marL="625439" lvl="1" indent="-170559">
              <a:buFont typeface="Wingdings" panose="05000000000000000000" pitchFamily="2" charset="2"/>
              <a:buChar char="§"/>
            </a:pPr>
            <a:r>
              <a:rPr lang="de-DE" sz="1100" dirty="0"/>
              <a:t>Werkrealschulabschluss in Klasse 10 (Mittlerer Schulabschluss)</a:t>
            </a:r>
          </a:p>
          <a:p>
            <a:pPr marL="170580" indent="-170580">
              <a:buFont typeface="Arial" panose="020B0604020202020204" pitchFamily="34" charset="0"/>
              <a:buChar char="•"/>
            </a:pPr>
            <a:endParaRPr lang="de-DE" sz="1100" dirty="0"/>
          </a:p>
          <a:p>
            <a:pPr marL="170580" indent="-170580">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1"/>
            <a:ext cx="6120680"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6DF44-91FD-4714-AF11-4B6FB63DF103}"/>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DB795DA9-B462-4CC4-90A9-471AE4A411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F27A1F9E-2254-4B22-B56D-E1A573C23F91}"/>
              </a:ext>
            </a:extLst>
          </p:cNvPr>
          <p:cNvSpPr>
            <a:spLocks noGrp="1"/>
          </p:cNvSpPr>
          <p:nvPr>
            <p:ph type="dt" sz="half" idx="10"/>
          </p:nvPr>
        </p:nvSpPr>
        <p:spPr/>
        <p:txBody>
          <a:bodyPr/>
          <a:lstStyle/>
          <a:p>
            <a:fld id="{5CE74AD6-D769-4D2F-9FC9-893E9557AE95}" type="datetimeFigureOut">
              <a:rPr lang="de-DE" smtClean="0"/>
              <a:t>24.11.2022</a:t>
            </a:fld>
            <a:endParaRPr lang="de-DE"/>
          </a:p>
        </p:txBody>
      </p:sp>
      <p:sp>
        <p:nvSpPr>
          <p:cNvPr id="5" name="Fußzeilenplatzhalter 4">
            <a:extLst>
              <a:ext uri="{FF2B5EF4-FFF2-40B4-BE49-F238E27FC236}">
                <a16:creationId xmlns:a16="http://schemas.microsoft.com/office/drawing/2014/main" id="{E4B29A54-3528-4C8E-A8E2-162D11D8FF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BF6354-3764-4E2A-B804-0065402440D1}"/>
              </a:ext>
            </a:extLst>
          </p:cNvPr>
          <p:cNvSpPr>
            <a:spLocks noGrp="1"/>
          </p:cNvSpPr>
          <p:nvPr>
            <p:ph type="sldNum" sz="quarter" idx="12"/>
          </p:nvPr>
        </p:nvSpPr>
        <p:spPr/>
        <p:txBody>
          <a:bodyPr/>
          <a:lstStyle/>
          <a:p>
            <a:fld id="{99369551-5A90-4947-87F7-CD4B7D7DEFB5}" type="slidenum">
              <a:rPr lang="de-DE" smtClean="0"/>
              <a:t>‹Nr.›</a:t>
            </a:fld>
            <a:endParaRPr lang="de-DE"/>
          </a:p>
        </p:txBody>
      </p:sp>
    </p:spTree>
    <p:extLst>
      <p:ext uri="{BB962C8B-B14F-4D97-AF65-F5344CB8AC3E}">
        <p14:creationId xmlns:p14="http://schemas.microsoft.com/office/powerpoint/2010/main" val="253206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852936"/>
            <a:ext cx="4572000"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3621021"/>
            <a:ext cx="4572000"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0"/>
            <a:ext cx="2678021" cy="6858000"/>
          </a:xfrm>
          <a:prstGeom prst="rect">
            <a:avLst/>
          </a:prstGeom>
          <a:solidFill>
            <a:srgbClr val="EC771B"/>
          </a:solidFill>
        </p:spPr>
      </p:pic>
    </p:spTree>
    <p:extLst>
      <p:ext uri="{BB962C8B-B14F-4D97-AF65-F5344CB8AC3E}">
        <p14:creationId xmlns:p14="http://schemas.microsoft.com/office/powerpoint/2010/main" val="106385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54437"/>
      </p:ext>
    </p:extLst>
  </p:cSld>
  <p:clrMapOvr>
    <a:masterClrMapping/>
  </p:clrMapOvr>
  <p:transition>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2140339015"/>
      </p:ext>
    </p:extLst>
  </p:cSld>
  <p:clrMapOvr>
    <a:masterClrMapping/>
  </p:clrMapOvr>
  <p:transition>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572258914"/>
      </p:ext>
    </p:extLst>
  </p:cSld>
  <p:clrMapOvr>
    <a:masterClrMapping/>
  </p:clrMapOvr>
  <p:transition>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3301146428"/>
      </p:ext>
    </p:extLst>
  </p:cSld>
  <p:clrMapOvr>
    <a:masterClrMapping/>
  </p:clrMapOvr>
  <p:transition>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2416455390"/>
      </p:ext>
    </p:extLst>
  </p:cSld>
  <p:clrMapOvr>
    <a:masterClrMapping/>
  </p:clrMapOvr>
  <p:transition>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2740881776"/>
      </p:ext>
    </p:extLst>
  </p:cSld>
  <p:clrMapOvr>
    <a:masterClrMapping/>
  </p:clrMapOvr>
  <p:transition>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2418191302"/>
      </p:ext>
    </p:extLst>
  </p:cSld>
  <p:clrMapOvr>
    <a:masterClrMapping/>
  </p:clrMapOvr>
  <p:transition>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427260"/>
      </p:ext>
    </p:extLst>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74905431"/>
      </p:ext>
    </p:extLst>
  </p:cSld>
  <p:clrMapOvr>
    <a:masterClrMapping/>
  </p:clrMapOvr>
  <p:transition>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57F4D4C5-7EE3-0B48-B853-F088F4CCADC6}" type="datetimeFigureOut">
              <a:rPr lang="de-DE" smtClean="0"/>
              <a:pPr/>
              <a:t>24.11.2022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10C0723C-1E59-BD4C-BD39-D156F0106023}" type="slidenum">
              <a:rPr lang="de-DE" smtClean="0"/>
              <a:pPr/>
              <a:t>‹Nr.›</a:t>
            </a:fld>
            <a:endParaRPr lang="de-DE"/>
          </a:p>
        </p:txBody>
      </p:sp>
    </p:spTree>
    <p:extLst>
      <p:ext uri="{BB962C8B-B14F-4D97-AF65-F5344CB8AC3E}">
        <p14:creationId xmlns:p14="http://schemas.microsoft.com/office/powerpoint/2010/main" val="891581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852936"/>
            <a:ext cx="4572000"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3621021"/>
            <a:ext cx="4572000"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0"/>
            <a:ext cx="2678021" cy="6858000"/>
          </a:xfrm>
          <a:prstGeom prst="rect">
            <a:avLst/>
          </a:prstGeom>
          <a:solidFill>
            <a:srgbClr val="EC771B"/>
          </a:solidFill>
        </p:spPr>
      </p:pic>
    </p:spTree>
    <p:extLst>
      <p:ext uri="{BB962C8B-B14F-4D97-AF65-F5344CB8AC3E}">
        <p14:creationId xmlns:p14="http://schemas.microsoft.com/office/powerpoint/2010/main" val="2801540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4" name="Rechteck 23"/>
          <p:cNvSpPr/>
          <p:nvPr/>
        </p:nvSpPr>
        <p:spPr>
          <a:xfrm flipV="1">
            <a:off x="5410200" y="3897010"/>
            <a:ext cx="3733801" cy="192024"/>
          </a:xfrm>
          <a:prstGeom prst="rect">
            <a:avLst/>
          </a:prstGeom>
          <a:solidFill>
            <a:srgbClr val="B70017">
              <a:alpha val="49804"/>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rgbClr val="FFFDE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chteck 22"/>
          <p:cNvSpPr/>
          <p:nvPr/>
        </p:nvSpPr>
        <p:spPr>
          <a:xfrm flipV="1">
            <a:off x="5410182" y="3810000"/>
            <a:ext cx="3733819" cy="9108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bg1">
              <a:lumMod val="90000"/>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bg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3">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 y="3649662"/>
            <a:ext cx="9144000" cy="244170"/>
          </a:xfrm>
          <a:prstGeom prst="rect">
            <a:avLst/>
          </a:prstGeom>
          <a:solidFill>
            <a:schemeClr val="accent6">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57200" y="2132856"/>
            <a:ext cx="8333557" cy="1470025"/>
          </a:xfrm>
        </p:spPr>
        <p:txBody>
          <a:bodyPr anchor="b">
            <a:noAutofit/>
          </a:bodyPr>
          <a:lstStyle>
            <a:lvl1pPr algn="l">
              <a:defRPr sz="48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21" name="Datumsplatzhalter 13"/>
          <p:cNvSpPr>
            <a:spLocks noGrp="1"/>
          </p:cNvSpPr>
          <p:nvPr>
            <p:ph type="dt" sz="half" idx="2"/>
          </p:nvPr>
        </p:nvSpPr>
        <p:spPr>
          <a:xfrm>
            <a:off x="7914363"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pPr/>
              <a:t>24.11.2022</a:t>
            </a:fld>
            <a:endParaRPr lang="de-DE" dirty="0"/>
          </a:p>
        </p:txBody>
      </p:sp>
      <p:pic>
        <p:nvPicPr>
          <p:cNvPr id="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85061" y="450000"/>
            <a:ext cx="317387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36859"/>
      </p:ext>
    </p:extLst>
  </p:cSld>
  <p:clrMapOvr>
    <a:masterClrMapping/>
  </p:clrMapOvr>
  <p:transition>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5" name="Fußzeilenplatzhalter 4"/>
          <p:cNvSpPr>
            <a:spLocks noGrp="1"/>
          </p:cNvSpPr>
          <p:nvPr>
            <p:ph type="ftr" sz="quarter" idx="11"/>
          </p:nvPr>
        </p:nvSpPr>
        <p:spPr>
          <a:xfrm>
            <a:off x="467544" y="5949280"/>
            <a:ext cx="917952" cy="360000"/>
          </a:xfrm>
        </p:spPr>
        <p:txBody>
          <a:bodyPr/>
          <a:lstStyle/>
          <a:p>
            <a:r>
              <a:rPr lang="de-DE" dirty="0"/>
              <a:t>www.km-bw.de</a:t>
            </a:r>
          </a:p>
        </p:txBody>
      </p:sp>
      <p:sp>
        <p:nvSpPr>
          <p:cNvPr id="6" name="Rechteck 5"/>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
        <p:nvSpPr>
          <p:cNvPr id="21" name="Datumsplatzhalter 13"/>
          <p:cNvSpPr>
            <a:spLocks noGrp="1"/>
          </p:cNvSpPr>
          <p:nvPr>
            <p:ph type="dt" sz="half" idx="2"/>
          </p:nvPr>
        </p:nvSpPr>
        <p:spPr>
          <a:xfrm>
            <a:off x="7812360"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pPr/>
              <a:t>24.11.2022</a:t>
            </a:fld>
            <a:endParaRPr lang="de-DE" dirty="0"/>
          </a:p>
        </p:txBody>
      </p:sp>
    </p:spTree>
    <p:extLst>
      <p:ext uri="{BB962C8B-B14F-4D97-AF65-F5344CB8AC3E}">
        <p14:creationId xmlns:p14="http://schemas.microsoft.com/office/powerpoint/2010/main" val="2375151861"/>
      </p:ext>
    </p:extLst>
  </p:cSld>
  <p:clrMapOvr>
    <a:masterClrMapping/>
  </p:clrMapOvr>
  <p:transition>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5" name="Datumsplatzhalter 4"/>
          <p:cNvSpPr>
            <a:spLocks noGrp="1"/>
          </p:cNvSpPr>
          <p:nvPr>
            <p:ph type="dt" sz="half" idx="10"/>
          </p:nvPr>
        </p:nvSpPr>
        <p:spPr/>
        <p:txBody>
          <a:bodyPr/>
          <a:lstStyle/>
          <a:p>
            <a:fld id="{5017C4A1-069A-4365-86DE-F645D1D350D2}" type="datetime1">
              <a:rPr lang="de-DE" smtClean="0"/>
              <a:pPr/>
              <a:t>24.11.2022</a:t>
            </a:fld>
            <a:endParaRPr lang="de-DE"/>
          </a:p>
        </p:txBody>
      </p:sp>
      <p:sp>
        <p:nvSpPr>
          <p:cNvPr id="6" name="Fußzeilenplatzhalter 5"/>
          <p:cNvSpPr>
            <a:spLocks noGrp="1"/>
          </p:cNvSpPr>
          <p:nvPr>
            <p:ph type="ftr" sz="quarter" idx="11"/>
          </p:nvPr>
        </p:nvSpPr>
        <p:spPr/>
        <p:txBody>
          <a:bodyPr/>
          <a:lstStyle/>
          <a:p>
            <a:r>
              <a:rPr lang="de-DE" dirty="0"/>
              <a:t>www.km-bw.de</a:t>
            </a:r>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a:t>Titelmasterformat durch Klicken bearbeiten</a:t>
            </a:r>
            <a:endParaRPr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24.11.2022</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526288"/>
      </p:ext>
    </p:extLst>
  </p:cSld>
  <p:clrMapOvr>
    <a:masterClrMapping/>
  </p:clrMapOvr>
  <p:transition>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26" name="Datumsplatzhalter 25"/>
          <p:cNvSpPr>
            <a:spLocks noGrp="1"/>
          </p:cNvSpPr>
          <p:nvPr>
            <p:ph type="dt" sz="half" idx="10"/>
          </p:nvPr>
        </p:nvSpPr>
        <p:spPr/>
        <p:txBody>
          <a:bodyPr rtlCol="0"/>
          <a:lstStyle/>
          <a:p>
            <a:fld id="{29B25DDC-D4D5-4ACE-822D-E5A8D8FAE1DB}" type="datetime1">
              <a:rPr lang="de-DE" smtClean="0"/>
              <a:pPr/>
              <a:t>24.11.2022</a:t>
            </a:fld>
            <a:endParaRPr lang="de-DE"/>
          </a:p>
        </p:txBody>
      </p:sp>
      <p:sp>
        <p:nvSpPr>
          <p:cNvPr id="28" name="Fußzeilenplatzhalter 27"/>
          <p:cNvSpPr>
            <a:spLocks noGrp="1"/>
          </p:cNvSpPr>
          <p:nvPr>
            <p:ph type="ftr" sz="quarter" idx="12"/>
          </p:nvPr>
        </p:nvSpPr>
        <p:spPr/>
        <p:txBody>
          <a:bodyPr rtlCol="0"/>
          <a:lstStyle/>
          <a:p>
            <a:r>
              <a:rPr lang="de-DE" dirty="0"/>
              <a:t>www.km-bw.de</a:t>
            </a:r>
          </a:p>
        </p:txBody>
      </p:sp>
      <p:sp>
        <p:nvSpPr>
          <p:cNvPr id="10"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
        <p:nvSpPr>
          <p:cNvPr id="9" name="Rechteck 8"/>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24.11.2022</a:t>
            </a:fld>
            <a:endParaRPr lang="de-DE" dirty="0"/>
          </a:p>
        </p:txBody>
      </p:sp>
      <p:sp>
        <p:nvSpPr>
          <p:cNvPr id="16"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80501"/>
      </p:ext>
    </p:extLst>
  </p:cSld>
  <p:clrMapOvr>
    <a:masterClrMapping/>
  </p:clrMapOvr>
  <p:transition>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D446424-8D73-44DE-8F8B-770703E0B3F5}" type="datetime1">
              <a:rPr lang="de-DE" smtClean="0"/>
              <a:pPr/>
              <a:t>24.11.2022</a:t>
            </a:fld>
            <a:endParaRPr lang="de-DE" dirty="0"/>
          </a:p>
        </p:txBody>
      </p:sp>
      <p:sp>
        <p:nvSpPr>
          <p:cNvPr id="4" name="Fußzeilenplatzhalter 3"/>
          <p:cNvSpPr>
            <a:spLocks noGrp="1"/>
          </p:cNvSpPr>
          <p:nvPr>
            <p:ph type="ftr" sz="quarter" idx="11"/>
          </p:nvPr>
        </p:nvSpPr>
        <p:spPr/>
        <p:txBody>
          <a:bodyPr/>
          <a:lstStyle/>
          <a:p>
            <a:r>
              <a:rPr lang="de-DE" dirty="0"/>
              <a:t>www.km-bw.de</a:t>
            </a:r>
          </a:p>
        </p:txBody>
      </p:sp>
      <p:sp>
        <p:nvSpPr>
          <p:cNvPr id="5" name="Rechteck 4"/>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a:t>Titelmasterformat durch Klicken bearbeiten</a:t>
            </a:r>
            <a:endParaRPr lang="en-US" dirty="0"/>
          </a:p>
        </p:txBody>
      </p:sp>
      <p:sp>
        <p:nvSpPr>
          <p:cNvPr id="10"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24.11.2022</a:t>
            </a:fld>
            <a:endParaRPr lang="de-DE" dirty="0"/>
          </a:p>
        </p:txBody>
      </p:sp>
      <p:sp>
        <p:nvSpPr>
          <p:cNvPr id="11"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87727"/>
      </p:ext>
    </p:extLst>
  </p:cSld>
  <p:clrMapOvr>
    <a:masterClrMapping/>
  </p:clrMapOvr>
  <p:transition>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E55D255-02AC-4B2F-A7DE-90CF6CDA4535}" type="datetime1">
              <a:rPr lang="de-DE" smtClean="0"/>
              <a:pPr/>
              <a:t>24.11.2022</a:t>
            </a:fld>
            <a:endParaRPr lang="de-DE"/>
          </a:p>
        </p:txBody>
      </p:sp>
      <p:sp>
        <p:nvSpPr>
          <p:cNvPr id="3" name="Fußzeilenplatzhalter 2"/>
          <p:cNvSpPr>
            <a:spLocks noGrp="1"/>
          </p:cNvSpPr>
          <p:nvPr>
            <p:ph type="ftr" sz="quarter" idx="11"/>
          </p:nvPr>
        </p:nvSpPr>
        <p:spPr/>
        <p:txBody>
          <a:bodyPr/>
          <a:lstStyle/>
          <a:p>
            <a:r>
              <a:rPr lang="de-DE" dirty="0"/>
              <a:t>www.km-bw.de</a:t>
            </a:r>
          </a:p>
        </p:txBody>
      </p:sp>
      <p:sp>
        <p:nvSpPr>
          <p:cNvPr id="4" name="Rechteck 3"/>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hteck 4"/>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24.11.2022</a:t>
            </a:fld>
            <a:endParaRPr lang="de-DE" dirty="0"/>
          </a:p>
        </p:txBody>
      </p:sp>
      <p:sp>
        <p:nvSpPr>
          <p:cNvPr id="10"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652545"/>
      </p:ext>
    </p:extLst>
  </p:cSld>
  <p:clrMapOvr>
    <a:masterClrMapping/>
  </p:clrMapOvr>
  <p:transition>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400" b="1"/>
            </a:lvl1pPr>
          </a:lstStyle>
          <a:p>
            <a:r>
              <a:rPr kumimoji="0" lang="de-DE"/>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5" name="Datumsplatzhalter 4"/>
          <p:cNvSpPr>
            <a:spLocks noGrp="1"/>
          </p:cNvSpPr>
          <p:nvPr>
            <p:ph type="dt" sz="half" idx="10"/>
          </p:nvPr>
        </p:nvSpPr>
        <p:spPr>
          <a:xfrm>
            <a:off x="7847368" y="5949280"/>
            <a:ext cx="900000" cy="360000"/>
          </a:xfrm>
        </p:spPr>
        <p:txBody>
          <a:bodyPr/>
          <a:lstStyle/>
          <a:p>
            <a:fld id="{0A30DFCC-374D-4F82-9995-97FD21ADCAB9}" type="datetime1">
              <a:rPr lang="de-DE" smtClean="0"/>
              <a:pPr/>
              <a:t>24.11.2022</a:t>
            </a:fld>
            <a:endParaRPr lang="de-DE"/>
          </a:p>
        </p:txBody>
      </p:sp>
      <p:sp>
        <p:nvSpPr>
          <p:cNvPr id="6" name="Fußzeilenplatzhalter 5"/>
          <p:cNvSpPr>
            <a:spLocks noGrp="1"/>
          </p:cNvSpPr>
          <p:nvPr>
            <p:ph type="ftr" sz="quarter" idx="11"/>
          </p:nvPr>
        </p:nvSpPr>
        <p:spPr/>
        <p:txBody>
          <a:bodyPr/>
          <a:lstStyle/>
          <a:p>
            <a:r>
              <a:rPr lang="de-DE" dirty="0"/>
              <a:t>www.km-bw.de</a:t>
            </a:r>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24.11.2022</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11648"/>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 id="2147483708" r:id="rId10"/>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243965"/>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2840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24.11.2022</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2940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kirbach-schule.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www.hirschbergschule.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rs-aurain.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1.xml"/><Relationship Id="rId5" Type="http://schemas.openxmlformats.org/officeDocument/2006/relationships/image" Target="../media/image25.jpeg"/><Relationship Id="rId4" Type="http://schemas.openxmlformats.org/officeDocument/2006/relationships/hyperlink" Target="http://www.waldschule-bissingen.d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km-bw.de/" TargetMode="External"/><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bildungsnavi-bw.d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109728" indent="0">
              <a:buNone/>
            </a:pPr>
            <a:r>
              <a:rPr lang="de-DE" sz="3600" b="1" dirty="0">
                <a:solidFill>
                  <a:srgbClr val="0070C0"/>
                </a:solidFill>
              </a:rPr>
              <a:t>WRS - Informationsveranstaltung </a:t>
            </a:r>
          </a:p>
          <a:p>
            <a:pPr marL="109728" indent="0">
              <a:buNone/>
            </a:pPr>
            <a:r>
              <a:rPr lang="de-DE" sz="3600" b="1" dirty="0">
                <a:solidFill>
                  <a:srgbClr val="0070C0"/>
                </a:solidFill>
              </a:rPr>
              <a:t>    Do, 9. Februar 2023, 17 Uhr</a:t>
            </a:r>
          </a:p>
          <a:p>
            <a:pPr marL="109728" indent="0">
              <a:buNone/>
            </a:pPr>
            <a:r>
              <a:rPr lang="de-DE" sz="800" b="1" dirty="0">
                <a:solidFill>
                  <a:schemeClr val="tx1"/>
                </a:solidFill>
              </a:rPr>
              <a:t>	</a:t>
            </a:r>
          </a:p>
          <a:p>
            <a:pPr marL="109728" indent="0">
              <a:buNone/>
            </a:pPr>
            <a:r>
              <a:rPr lang="de-DE" b="1" dirty="0">
                <a:solidFill>
                  <a:schemeClr val="tx1"/>
                </a:solidFill>
              </a:rPr>
              <a:t>   Wir zeigen Ihnen und Ihren Kindern, wie …</a:t>
            </a:r>
          </a:p>
          <a:p>
            <a:pPr marL="109728" indent="0">
              <a:buNone/>
            </a:pPr>
            <a:r>
              <a:rPr lang="de-DE" b="1" dirty="0">
                <a:solidFill>
                  <a:schemeClr val="tx1"/>
                </a:solidFill>
              </a:rPr>
              <a:t>      </a:t>
            </a:r>
            <a:r>
              <a:rPr lang="de-DE" sz="1800" b="1" dirty="0">
                <a:solidFill>
                  <a:schemeClr val="tx1"/>
                </a:solidFill>
              </a:rPr>
              <a:t>…</a:t>
            </a:r>
            <a:r>
              <a:rPr lang="de-DE" sz="1800" b="1" dirty="0">
                <a:solidFill>
                  <a:srgbClr val="C00000"/>
                </a:solidFill>
              </a:rPr>
              <a:t>unsere Schüler*innen arbeiten und lernen,</a:t>
            </a:r>
          </a:p>
          <a:p>
            <a:pPr marL="109728" indent="0">
              <a:buNone/>
            </a:pPr>
            <a:r>
              <a:rPr lang="de-DE" sz="1800" b="1" dirty="0">
                <a:solidFill>
                  <a:schemeClr val="tx1"/>
                </a:solidFill>
              </a:rPr>
              <a:t>        …</a:t>
            </a:r>
            <a:r>
              <a:rPr lang="de-DE" sz="1800" b="1" dirty="0">
                <a:solidFill>
                  <a:srgbClr val="0070C0"/>
                </a:solidFill>
              </a:rPr>
              <a:t>unsere Klassenzimmer, Fach- u. Lebensräume aussehen,</a:t>
            </a:r>
          </a:p>
          <a:p>
            <a:pPr marL="109728" indent="0">
              <a:buNone/>
            </a:pPr>
            <a:r>
              <a:rPr lang="de-DE" sz="1800" b="1" dirty="0">
                <a:solidFill>
                  <a:srgbClr val="00B050"/>
                </a:solidFill>
              </a:rPr>
              <a:t>        …wir unsere Schüler*innen zum Erfolg führen.</a:t>
            </a:r>
          </a:p>
          <a:p>
            <a:pPr marL="109728" indent="0">
              <a:buNone/>
            </a:pPr>
            <a:endParaRPr lang="de-DE" sz="1800" b="1" dirty="0">
              <a:solidFill>
                <a:srgbClr val="00B050"/>
              </a:solidFill>
            </a:endParaRPr>
          </a:p>
          <a:p>
            <a:pPr marL="109728" indent="0">
              <a:buNone/>
            </a:pPr>
            <a:r>
              <a:rPr lang="de-DE" sz="1800" b="1" dirty="0">
                <a:solidFill>
                  <a:schemeClr val="tx1"/>
                </a:solidFill>
              </a:rPr>
              <a:t>Viele Informationen (bei Bedarf: Hygienekonzept) finden Sie unter:</a:t>
            </a:r>
          </a:p>
          <a:p>
            <a:pPr marL="109728" indent="0">
              <a:buNone/>
            </a:pPr>
            <a:r>
              <a:rPr lang="de-DE" sz="1800" b="1" dirty="0">
                <a:solidFill>
                  <a:schemeClr val="tx1"/>
                </a:solidFill>
              </a:rPr>
              <a:t>   </a:t>
            </a:r>
            <a:r>
              <a:rPr lang="de-DE" sz="1800" b="1" dirty="0">
                <a:solidFill>
                  <a:schemeClr val="tx1"/>
                </a:solidFill>
                <a:hlinkClick r:id="rId2"/>
              </a:rPr>
              <a:t>www.kirbach-schule.de</a:t>
            </a:r>
            <a:r>
              <a:rPr lang="de-DE" sz="1800" b="1" dirty="0">
                <a:solidFill>
                  <a:schemeClr val="tx1"/>
                </a:solidFill>
              </a:rPr>
              <a:t> </a:t>
            </a:r>
          </a:p>
          <a:p>
            <a:pPr marL="109728" indent="0">
              <a:buNone/>
            </a:pPr>
            <a:r>
              <a:rPr lang="de-DE" sz="1800" b="1" dirty="0">
                <a:solidFill>
                  <a:schemeClr val="tx1"/>
                </a:solidFill>
              </a:rPr>
              <a:t>				</a:t>
            </a:r>
            <a:r>
              <a:rPr lang="de-DE" sz="1800" b="1" i="1" dirty="0">
                <a:solidFill>
                  <a:schemeClr val="tx1"/>
                </a:solidFill>
              </a:rPr>
              <a:t>Rainer Graef, Schulleiter</a:t>
            </a:r>
          </a:p>
          <a:p>
            <a:pPr marL="109728" indent="0">
              <a:buNone/>
            </a:pPr>
            <a:endParaRPr lang="de-DE" sz="1800" b="1" dirty="0">
              <a:solidFill>
                <a:schemeClr val="tx1"/>
              </a:solidFill>
            </a:endParaRPr>
          </a:p>
        </p:txBody>
      </p:sp>
      <p:sp>
        <p:nvSpPr>
          <p:cNvPr id="3" name="Titel 2"/>
          <p:cNvSpPr>
            <a:spLocks noGrp="1"/>
          </p:cNvSpPr>
          <p:nvPr>
            <p:ph type="title"/>
          </p:nvPr>
        </p:nvSpPr>
        <p:spPr>
          <a:xfrm>
            <a:off x="457200" y="692696"/>
            <a:ext cx="8229600" cy="1296742"/>
          </a:xfrm>
        </p:spPr>
        <p:txBody>
          <a:bodyPr/>
          <a:lstStyle/>
          <a:p>
            <a:r>
              <a:rPr lang="de-DE" dirty="0"/>
              <a:t>	</a:t>
            </a:r>
            <a:r>
              <a:rPr lang="de-DE" dirty="0">
                <a:solidFill>
                  <a:srgbClr val="00B050"/>
                </a:solidFill>
              </a:rPr>
              <a:t>Herzliche Einladung</a:t>
            </a:r>
          </a:p>
        </p:txBody>
      </p:sp>
      <p:sp>
        <p:nvSpPr>
          <p:cNvPr id="4" name="Datumsplatzhalter 3"/>
          <p:cNvSpPr>
            <a:spLocks noGrp="1"/>
          </p:cNvSpPr>
          <p:nvPr>
            <p:ph type="dt" sz="half" idx="2"/>
          </p:nvPr>
        </p:nvSpPr>
        <p:spPr/>
        <p:txBody>
          <a:bodyPr/>
          <a:lstStyle/>
          <a:p>
            <a:fld id="{C157544B-67EA-454E-8D77-134FF4203B51}" type="datetime1">
              <a:rPr lang="de-DE" smtClean="0"/>
              <a:pPr/>
              <a:t>24.11.2022</a:t>
            </a:fld>
            <a:endParaRPr lang="de-DE" dirty="0"/>
          </a:p>
        </p:txBody>
      </p:sp>
      <p:sp>
        <p:nvSpPr>
          <p:cNvPr id="5" name="Fußzeilenplatzhalter 4"/>
          <p:cNvSpPr>
            <a:spLocks noGrp="1"/>
          </p:cNvSpPr>
          <p:nvPr>
            <p:ph type="ftr" sz="quarter" idx="3"/>
          </p:nvPr>
        </p:nvSpPr>
        <p:spPr/>
        <p:txBody>
          <a:bodyPr/>
          <a:lstStyle/>
          <a:p>
            <a:r>
              <a:rPr lang="de-DE"/>
              <a:t>www.km-bw.de</a:t>
            </a:r>
            <a:endParaRPr lang="de-DE" dirty="0"/>
          </a:p>
        </p:txBody>
      </p:sp>
      <p:pic>
        <p:nvPicPr>
          <p:cNvPr id="7" name="Grafik 6" descr="D:\Users\Graef\Rainer\Konrektorat\LOGOs\Bild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395" y="482834"/>
            <a:ext cx="1716405" cy="1084580"/>
          </a:xfrm>
          <a:prstGeom prst="rect">
            <a:avLst/>
          </a:prstGeom>
          <a:noFill/>
          <a:ln>
            <a:noFill/>
          </a:ln>
        </p:spPr>
      </p:pic>
    </p:spTree>
    <p:extLst>
      <p:ext uri="{BB962C8B-B14F-4D97-AF65-F5344CB8AC3E}">
        <p14:creationId xmlns:p14="http://schemas.microsoft.com/office/powerpoint/2010/main" val="1421131038"/>
      </p:ext>
    </p:extLst>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E8B2ECC-7B3C-4A25-8EE1-C99F85D00E95}"/>
              </a:ext>
            </a:extLst>
          </p:cNvPr>
          <p:cNvSpPr>
            <a:spLocks noGrp="1"/>
          </p:cNvSpPr>
          <p:nvPr>
            <p:ph type="dt" sz="half" idx="2"/>
          </p:nvPr>
        </p:nvSpPr>
        <p:spPr/>
        <p:txBody>
          <a:bodyPr/>
          <a:lstStyle/>
          <a:p>
            <a:fld id="{C157544B-67EA-454E-8D77-134FF4203B51}" type="datetime1">
              <a:rPr lang="de-DE" smtClean="0"/>
              <a:pPr/>
              <a:t>24.11.2022</a:t>
            </a:fld>
            <a:endParaRPr lang="de-DE" dirty="0"/>
          </a:p>
        </p:txBody>
      </p:sp>
      <p:sp>
        <p:nvSpPr>
          <p:cNvPr id="3" name="Fußzeilenplatzhalter 2">
            <a:extLst>
              <a:ext uri="{FF2B5EF4-FFF2-40B4-BE49-F238E27FC236}">
                <a16:creationId xmlns:a16="http://schemas.microsoft.com/office/drawing/2014/main" id="{786DE569-32BD-4637-854C-6993654A118A}"/>
              </a:ext>
            </a:extLst>
          </p:cNvPr>
          <p:cNvSpPr>
            <a:spLocks noGrp="1"/>
          </p:cNvSpPr>
          <p:nvPr>
            <p:ph type="ftr" sz="quarter" idx="3"/>
          </p:nvPr>
        </p:nvSpPr>
        <p:spPr/>
        <p:txBody>
          <a:bodyPr/>
          <a:lstStyle/>
          <a:p>
            <a:r>
              <a:rPr lang="de-DE"/>
              <a:t>www.km-bw.de</a:t>
            </a:r>
            <a:endParaRPr lang="de-DE" dirty="0"/>
          </a:p>
        </p:txBody>
      </p:sp>
      <p:pic>
        <p:nvPicPr>
          <p:cNvPr id="4" name="Picture 3" descr="S:\Schulportfolio HBS gesamt\26_01_12 Schulportfolio Hirschbergschule\Sonstiges\Bilder_Schule\PIC00007 klein.jpg">
            <a:extLst>
              <a:ext uri="{FF2B5EF4-FFF2-40B4-BE49-F238E27FC236}">
                <a16:creationId xmlns:a16="http://schemas.microsoft.com/office/drawing/2014/main" id="{1901105B-08B0-4A8F-BC0E-7EA1D2CC50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24" y="3517766"/>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3A603BA-11F5-4528-B494-ABF07002C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159" y="421235"/>
            <a:ext cx="1251641" cy="166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a:extLst>
              <a:ext uri="{FF2B5EF4-FFF2-40B4-BE49-F238E27FC236}">
                <a16:creationId xmlns:a16="http://schemas.microsoft.com/office/drawing/2014/main" id="{78668E72-4805-4A9F-B7C9-A3695A36E002}"/>
              </a:ext>
            </a:extLst>
          </p:cNvPr>
          <p:cNvSpPr txBox="1"/>
          <p:nvPr/>
        </p:nvSpPr>
        <p:spPr>
          <a:xfrm>
            <a:off x="-354963" y="385572"/>
            <a:ext cx="7222095" cy="2554545"/>
          </a:xfrm>
          <a:prstGeom prst="rect">
            <a:avLst/>
          </a:prstGeom>
          <a:noFill/>
        </p:spPr>
        <p:txBody>
          <a:bodyPr wrap="square" rtlCol="0">
            <a:spAutoFit/>
          </a:bodyPr>
          <a:lstStyle/>
          <a:p>
            <a:pPr algn="ctr"/>
            <a:r>
              <a:rPr lang="de-DE" sz="2000" dirty="0">
                <a:latin typeface="Arial" panose="020B0604020202020204" pitchFamily="34" charset="0"/>
                <a:cs typeface="Arial" panose="020B0604020202020204" pitchFamily="34" charset="0"/>
              </a:rPr>
              <a:t>Erleben Sie und Ihre Kinder die Hirschbergschule </a:t>
            </a:r>
          </a:p>
          <a:p>
            <a:pPr algn="ctr"/>
            <a:r>
              <a:rPr lang="de-DE" sz="2000" dirty="0">
                <a:latin typeface="Arial" panose="020B0604020202020204" pitchFamily="34" charset="0"/>
                <a:cs typeface="Arial" panose="020B0604020202020204" pitchFamily="34" charset="0"/>
              </a:rPr>
              <a:t>im laufenden Betrieb!</a:t>
            </a:r>
          </a:p>
          <a:p>
            <a:pPr algn="ctr"/>
            <a:endParaRPr lang="de-DE" sz="20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Herzliche Einladung </a:t>
            </a:r>
          </a:p>
          <a:p>
            <a:pPr algn="ctr"/>
            <a:r>
              <a:rPr lang="de-DE" sz="2000" dirty="0">
                <a:latin typeface="Arial" panose="020B0604020202020204" pitchFamily="34" charset="0"/>
                <a:cs typeface="Arial" panose="020B0604020202020204" pitchFamily="34" charset="0"/>
              </a:rPr>
              <a:t>zum</a:t>
            </a:r>
          </a:p>
          <a:p>
            <a:pPr algn="ctr"/>
            <a:r>
              <a:rPr lang="de-DE" sz="2000" dirty="0">
                <a:latin typeface="Arial" panose="020B0604020202020204" pitchFamily="34" charset="0"/>
                <a:cs typeface="Arial" panose="020B0604020202020204" pitchFamily="34" charset="0"/>
              </a:rPr>
              <a:t>Tag des offenen Klassenzimmers </a:t>
            </a:r>
          </a:p>
          <a:p>
            <a:pPr algn="ctr"/>
            <a:r>
              <a:rPr lang="de-DE" sz="2000" dirty="0">
                <a:latin typeface="Arial" panose="020B0604020202020204" pitchFamily="34" charset="0"/>
                <a:cs typeface="Arial" panose="020B0604020202020204" pitchFamily="34" charset="0"/>
              </a:rPr>
              <a:t>am Donnerstag, 16.02.2023</a:t>
            </a:r>
          </a:p>
          <a:p>
            <a:pPr algn="ctr"/>
            <a:r>
              <a:rPr lang="de-DE" sz="2000" dirty="0">
                <a:latin typeface="Arial" panose="020B0604020202020204" pitchFamily="34" charset="0"/>
                <a:cs typeface="Arial" panose="020B0604020202020204" pitchFamily="34" charset="0"/>
              </a:rPr>
              <a:t>von 13.30 Uhr -16.00 Uhr</a:t>
            </a:r>
          </a:p>
        </p:txBody>
      </p:sp>
      <p:sp>
        <p:nvSpPr>
          <p:cNvPr id="7" name="Textfeld 6">
            <a:extLst>
              <a:ext uri="{FF2B5EF4-FFF2-40B4-BE49-F238E27FC236}">
                <a16:creationId xmlns:a16="http://schemas.microsoft.com/office/drawing/2014/main" id="{7A049154-4742-493C-8AA8-73D78CAAD568}"/>
              </a:ext>
            </a:extLst>
          </p:cNvPr>
          <p:cNvSpPr txBox="1"/>
          <p:nvPr/>
        </p:nvSpPr>
        <p:spPr>
          <a:xfrm>
            <a:off x="4719781" y="3936166"/>
            <a:ext cx="4048218" cy="1323439"/>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Mehr Informationen unter:</a:t>
            </a:r>
          </a:p>
          <a:p>
            <a:r>
              <a:rPr lang="de-DE" sz="2000" dirty="0">
                <a:latin typeface="Arial" panose="020B0604020202020204" pitchFamily="34" charset="0"/>
                <a:cs typeface="Arial" panose="020B0604020202020204" pitchFamily="34" charset="0"/>
                <a:hlinkClick r:id="rId4"/>
              </a:rPr>
              <a:t>www.hirschbergschule.de</a:t>
            </a:r>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oder einfach anrufen:</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07141-9102402 </a:t>
            </a:r>
          </a:p>
        </p:txBody>
      </p:sp>
    </p:spTree>
    <p:extLst>
      <p:ext uri="{BB962C8B-B14F-4D97-AF65-F5344CB8AC3E}">
        <p14:creationId xmlns:p14="http://schemas.microsoft.com/office/powerpoint/2010/main" val="2873680099"/>
      </p:ext>
    </p:extLst>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7A08932-451D-430A-9051-EF417C49D5B2}"/>
              </a:ext>
            </a:extLst>
          </p:cNvPr>
          <p:cNvPicPr>
            <a:picLocks noChangeAspect="1"/>
          </p:cNvPicPr>
          <p:nvPr/>
        </p:nvPicPr>
        <p:blipFill>
          <a:blip r:embed="rId3"/>
          <a:stretch>
            <a:fillRect/>
          </a:stretch>
        </p:blipFill>
        <p:spPr>
          <a:xfrm>
            <a:off x="80449" y="-185596"/>
            <a:ext cx="3942438" cy="5256584"/>
          </a:xfrm>
          <a:prstGeom prst="rect">
            <a:avLst/>
          </a:prstGeom>
        </p:spPr>
      </p:pic>
      <p:sp>
        <p:nvSpPr>
          <p:cNvPr id="13" name="Text Placeholder 1">
            <a:extLst>
              <a:ext uri="{FF2B5EF4-FFF2-40B4-BE49-F238E27FC236}">
                <a16:creationId xmlns:a16="http://schemas.microsoft.com/office/drawing/2014/main" id="{1219E3A5-83D1-46F7-8959-5A68520D7A74}"/>
              </a:ext>
            </a:extLst>
          </p:cNvPr>
          <p:cNvSpPr txBox="1">
            <a:spLocks/>
          </p:cNvSpPr>
          <p:nvPr/>
        </p:nvSpPr>
        <p:spPr>
          <a:xfrm>
            <a:off x="3965575" y="1074618"/>
            <a:ext cx="5256584" cy="4392488"/>
          </a:xfrm>
          <a:prstGeom prst="rect">
            <a:avLst/>
          </a:prstGeom>
          <a:noFill/>
        </p:spPr>
        <p:txBody>
          <a:bodyPr anchor="ctr"/>
          <a:lstStyle>
            <a:lvl1pPr marL="0" indent="0" algn="ctr" defTabSz="914400" rtl="0" eaLnBrk="1" latinLnBrk="1" hangingPunct="1">
              <a:spcBef>
                <a:spcPct val="20000"/>
              </a:spcBef>
              <a:buFont typeface="Arial" pitchFamily="34" charset="0"/>
              <a:buNone/>
              <a:defRPr sz="3600" b="1"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rgbClr val="C00000"/>
                </a:solidFill>
              </a:rPr>
              <a:t>Realschule im Aurain </a:t>
            </a:r>
          </a:p>
          <a:p>
            <a:endParaRPr lang="en-US" altLang="ko-KR" sz="2000" dirty="0">
              <a:solidFill>
                <a:schemeClr val="tx1"/>
              </a:solidFill>
            </a:endParaRPr>
          </a:p>
          <a:p>
            <a:r>
              <a:rPr lang="en-US" altLang="ko-KR" sz="3200" dirty="0">
                <a:solidFill>
                  <a:schemeClr val="tx1"/>
                </a:solidFill>
              </a:rPr>
              <a:t>Tag der </a:t>
            </a:r>
            <a:r>
              <a:rPr lang="en-US" altLang="ko-KR" sz="3200" dirty="0" err="1">
                <a:solidFill>
                  <a:schemeClr val="tx1"/>
                </a:solidFill>
              </a:rPr>
              <a:t>offenen</a:t>
            </a:r>
            <a:r>
              <a:rPr lang="en-US" altLang="ko-KR" sz="3200" dirty="0">
                <a:solidFill>
                  <a:schemeClr val="tx1"/>
                </a:solidFill>
              </a:rPr>
              <a:t> </a:t>
            </a:r>
            <a:r>
              <a:rPr lang="en-US" altLang="ko-KR" sz="3200" dirty="0" err="1">
                <a:solidFill>
                  <a:schemeClr val="tx1"/>
                </a:solidFill>
              </a:rPr>
              <a:t>Tür</a:t>
            </a:r>
            <a:r>
              <a:rPr lang="en-US" altLang="ko-KR" sz="3200" dirty="0">
                <a:solidFill>
                  <a:schemeClr val="tx1"/>
                </a:solidFill>
              </a:rPr>
              <a:t> </a:t>
            </a:r>
            <a:br>
              <a:rPr lang="en-US" altLang="ko-KR" sz="3200" dirty="0">
                <a:solidFill>
                  <a:schemeClr val="tx1"/>
                </a:solidFill>
              </a:rPr>
            </a:br>
            <a:r>
              <a:rPr lang="en-US" altLang="ko-KR" sz="2400" dirty="0">
                <a:solidFill>
                  <a:schemeClr val="tx1"/>
                </a:solidFill>
              </a:rPr>
              <a:t>9. </a:t>
            </a:r>
            <a:r>
              <a:rPr lang="en-US" altLang="ko-KR" sz="2400" dirty="0" err="1">
                <a:solidFill>
                  <a:schemeClr val="tx1"/>
                </a:solidFill>
              </a:rPr>
              <a:t>Februar</a:t>
            </a:r>
            <a:r>
              <a:rPr lang="en-US" altLang="ko-KR" sz="2400" dirty="0">
                <a:solidFill>
                  <a:schemeClr val="tx1"/>
                </a:solidFill>
              </a:rPr>
              <a:t> 2023</a:t>
            </a:r>
            <a:br>
              <a:rPr lang="en-US" altLang="ko-KR" sz="2400" dirty="0">
                <a:solidFill>
                  <a:schemeClr val="tx1"/>
                </a:solidFill>
              </a:rPr>
            </a:br>
            <a:r>
              <a:rPr lang="en-US" altLang="ko-KR" sz="2400" dirty="0">
                <a:solidFill>
                  <a:schemeClr val="tx1"/>
                </a:solidFill>
              </a:rPr>
              <a:t> 16 </a:t>
            </a:r>
            <a:r>
              <a:rPr lang="en-US" altLang="ko-KR" sz="2400" dirty="0" err="1">
                <a:solidFill>
                  <a:schemeClr val="tx1"/>
                </a:solidFill>
              </a:rPr>
              <a:t>Uhr</a:t>
            </a:r>
            <a:r>
              <a:rPr lang="en-US" altLang="ko-KR" sz="2400" dirty="0">
                <a:solidFill>
                  <a:schemeClr val="tx1"/>
                </a:solidFill>
              </a:rPr>
              <a:t> – 19 </a:t>
            </a:r>
            <a:r>
              <a:rPr lang="en-US" altLang="ko-KR" sz="2400" dirty="0" err="1">
                <a:solidFill>
                  <a:schemeClr val="tx1"/>
                </a:solidFill>
              </a:rPr>
              <a:t>Uhr</a:t>
            </a:r>
            <a:br>
              <a:rPr lang="en-US" altLang="ko-KR" sz="2400" dirty="0">
                <a:solidFill>
                  <a:schemeClr val="tx1"/>
                </a:solidFill>
              </a:rPr>
            </a:br>
            <a:endParaRPr lang="en-US" altLang="ko-KR" sz="600" dirty="0">
              <a:solidFill>
                <a:schemeClr val="tx1"/>
              </a:solidFill>
            </a:endParaRPr>
          </a:p>
          <a:p>
            <a:endParaRPr lang="en-US" altLang="ko-KR" sz="2400" dirty="0">
              <a:solidFill>
                <a:schemeClr val="tx1"/>
              </a:solidFill>
            </a:endParaRPr>
          </a:p>
          <a:p>
            <a:r>
              <a:rPr lang="en-US" altLang="ko-KR" sz="3200" dirty="0" err="1">
                <a:solidFill>
                  <a:schemeClr val="tx1"/>
                </a:solidFill>
              </a:rPr>
              <a:t>Elterninfo</a:t>
            </a:r>
            <a:r>
              <a:rPr lang="en-US" altLang="ko-KR" sz="3200" dirty="0">
                <a:solidFill>
                  <a:schemeClr val="tx1"/>
                </a:solidFill>
              </a:rPr>
              <a:t>-Abend </a:t>
            </a:r>
          </a:p>
          <a:p>
            <a:r>
              <a:rPr lang="en-US" altLang="ko-KR" sz="2400" dirty="0">
                <a:solidFill>
                  <a:schemeClr val="tx1"/>
                </a:solidFill>
              </a:rPr>
              <a:t>16. </a:t>
            </a:r>
            <a:r>
              <a:rPr lang="en-US" altLang="ko-KR" sz="2400" dirty="0" err="1">
                <a:solidFill>
                  <a:schemeClr val="tx1"/>
                </a:solidFill>
              </a:rPr>
              <a:t>Januar</a:t>
            </a:r>
            <a:r>
              <a:rPr lang="en-US" altLang="ko-KR" sz="2400" dirty="0">
                <a:solidFill>
                  <a:schemeClr val="tx1"/>
                </a:solidFill>
              </a:rPr>
              <a:t> 2023</a:t>
            </a:r>
            <a:br>
              <a:rPr lang="en-US" altLang="ko-KR" sz="2400" dirty="0">
                <a:solidFill>
                  <a:schemeClr val="tx1"/>
                </a:solidFill>
              </a:rPr>
            </a:br>
            <a:r>
              <a:rPr lang="en-US" altLang="ko-KR" sz="2400" dirty="0">
                <a:solidFill>
                  <a:schemeClr val="tx1"/>
                </a:solidFill>
              </a:rPr>
              <a:t>  19 </a:t>
            </a:r>
            <a:r>
              <a:rPr lang="en-US" altLang="ko-KR" sz="2400" dirty="0" err="1">
                <a:solidFill>
                  <a:schemeClr val="tx1"/>
                </a:solidFill>
              </a:rPr>
              <a:t>Uhr</a:t>
            </a:r>
            <a:endParaRPr lang="en-US" altLang="ko-KR" sz="2400" dirty="0">
              <a:solidFill>
                <a:schemeClr val="tx1"/>
              </a:solidFill>
            </a:endParaRPr>
          </a:p>
          <a:p>
            <a:endParaRPr lang="en-US" altLang="ko-KR" sz="1600" dirty="0">
              <a:solidFill>
                <a:schemeClr val="tx1"/>
              </a:solidFill>
            </a:endParaRPr>
          </a:p>
          <a:p>
            <a:endParaRPr lang="en-US" altLang="ko-KR" sz="1400" dirty="0">
              <a:solidFill>
                <a:schemeClr val="tx1"/>
              </a:solidFill>
            </a:endParaRPr>
          </a:p>
          <a:p>
            <a:r>
              <a:rPr lang="en-US" altLang="ko-KR" sz="2800" dirty="0">
                <a:solidFill>
                  <a:schemeClr val="tx1"/>
                </a:solidFill>
                <a:hlinkClick r:id="rId4">
                  <a:extLst>
                    <a:ext uri="{A12FA001-AC4F-418D-AE19-62706E023703}">
                      <ahyp:hlinkClr xmlns:ahyp="http://schemas.microsoft.com/office/drawing/2018/hyperlinkcolor" val="tx"/>
                    </a:ext>
                  </a:extLst>
                </a:hlinkClick>
              </a:rPr>
              <a:t>www.rs-aurain.de</a:t>
            </a:r>
            <a:endParaRPr lang="en-US" altLang="ko-KR" sz="2800" dirty="0">
              <a:solidFill>
                <a:schemeClr val="tx1"/>
              </a:solidFill>
            </a:endParaRPr>
          </a:p>
          <a:p>
            <a:endParaRPr lang="en-US" altLang="ko-KR" sz="2400" dirty="0">
              <a:solidFill>
                <a:srgbClr val="6666FF"/>
              </a:solidFill>
            </a:endParaRPr>
          </a:p>
        </p:txBody>
      </p:sp>
    </p:spTree>
    <p:extLst>
      <p:ext uri="{BB962C8B-B14F-4D97-AF65-F5344CB8AC3E}">
        <p14:creationId xmlns:p14="http://schemas.microsoft.com/office/powerpoint/2010/main" val="1161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Mathematik, Natur- und Geisteswissenschaften sowie im 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5865091" y="5116945"/>
            <a:ext cx="2244437" cy="276999"/>
          </a:xfrm>
          <a:prstGeom prst="rect">
            <a:avLst/>
          </a:prstGeom>
          <a:noFill/>
        </p:spPr>
        <p:txBody>
          <a:bodyPr wrap="square" rtlCol="0">
            <a:spAutoFit/>
          </a:bodyPr>
          <a:lstStyle/>
          <a:p>
            <a:pPr lvl="0"/>
            <a:r>
              <a:rPr lang="de-DE" sz="1200">
                <a:solidFill>
                  <a:srgbClr val="C9C9C9">
                    <a:lumMod val="50000"/>
                  </a:srgbClr>
                </a:solidFill>
                <a:latin typeface="Arial" panose="020B0604020202020204" pitchFamily="34" charset="0"/>
                <a:cs typeface="Arial" panose="020B0604020202020204" pitchFamily="34" charset="0"/>
              </a:rPr>
              <a:t>*je nach Angebot der Schule</a:t>
            </a:r>
            <a:endParaRPr lang="de-DE" sz="1200" dirty="0">
              <a:solidFill>
                <a:srgbClr val="C9C9C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algn="ctr">
              <a:buNone/>
            </a:pPr>
            <a:r>
              <a:rPr lang="de-DE" dirty="0"/>
              <a:t>06.02.2023</a:t>
            </a:r>
          </a:p>
          <a:p>
            <a:pPr algn="ctr">
              <a:buNone/>
            </a:pPr>
            <a:r>
              <a:rPr lang="de-DE" b="1" dirty="0"/>
              <a:t>Elterninformationsabend </a:t>
            </a:r>
            <a:r>
              <a:rPr lang="de-DE" dirty="0"/>
              <a:t>für die neuen 5.Klassen </a:t>
            </a:r>
          </a:p>
          <a:p>
            <a:pPr algn="ctr">
              <a:buNone/>
            </a:pPr>
            <a:r>
              <a:rPr lang="de-DE" dirty="0"/>
              <a:t>19.30 Uhr, online</a:t>
            </a:r>
          </a:p>
          <a:p>
            <a:pPr algn="ctr">
              <a:buNone/>
            </a:pPr>
            <a:endParaRPr lang="de-DE" dirty="0"/>
          </a:p>
          <a:p>
            <a:pPr algn="ctr">
              <a:buNone/>
            </a:pPr>
            <a:r>
              <a:rPr lang="de-DE" dirty="0"/>
              <a:t>10.02.2023</a:t>
            </a:r>
          </a:p>
          <a:p>
            <a:pPr algn="ctr">
              <a:buNone/>
            </a:pPr>
            <a:r>
              <a:rPr lang="de-DE" sz="2000" b="1" dirty="0"/>
              <a:t>Tag der offenen Tür</a:t>
            </a:r>
            <a:r>
              <a:rPr lang="de-DE" sz="2000" dirty="0"/>
              <a:t> (16.00 -19.00 Uhr)</a:t>
            </a:r>
          </a:p>
          <a:p>
            <a:pPr algn="ctr">
              <a:buNone/>
            </a:pPr>
            <a:endParaRPr lang="de-DE" sz="2000" dirty="0"/>
          </a:p>
          <a:p>
            <a:pPr algn="ctr">
              <a:buNone/>
            </a:pPr>
            <a:r>
              <a:rPr lang="de-DE" dirty="0"/>
              <a:t>08./09.03.2023</a:t>
            </a:r>
          </a:p>
          <a:p>
            <a:pPr algn="ctr">
              <a:buNone/>
            </a:pPr>
            <a:r>
              <a:rPr lang="de-DE" sz="2200" dirty="0">
                <a:sym typeface="Wingdings" panose="05000000000000000000" pitchFamily="2" charset="2"/>
              </a:rPr>
              <a:t>zuvor online-Anmeldung über „www.ellentalgymnasien.de“</a:t>
            </a:r>
            <a:endParaRPr lang="de-DE" sz="2200" dirty="0"/>
          </a:p>
          <a:p>
            <a:pPr algn="ctr">
              <a:buNone/>
            </a:pPr>
            <a:r>
              <a:rPr lang="de-DE" sz="2000" b="1" dirty="0"/>
              <a:t>Anmeldung der neuen Fünftklässler (mit Terminvergabe)</a:t>
            </a:r>
            <a:endParaRPr lang="de-DE" sz="2000" dirty="0"/>
          </a:p>
          <a:p>
            <a:pPr algn="ctr">
              <a:buNone/>
            </a:pPr>
            <a:r>
              <a:rPr lang="de-DE" sz="2000" dirty="0"/>
              <a:t>Mittwoch, 08.03.: 9 -12 Uhr und 14 -17 Uhr</a:t>
            </a:r>
          </a:p>
          <a:p>
            <a:pPr algn="ctr">
              <a:buNone/>
            </a:pPr>
            <a:r>
              <a:rPr lang="de-DE" sz="2000" dirty="0"/>
              <a:t>Donnerstag, 09.03.: 9 -12 Uhr und 14 -16 Uhr</a:t>
            </a:r>
          </a:p>
          <a:p>
            <a:endParaRPr lang="de-DE" sz="2000" dirty="0"/>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C9C9C9">
                    <a:lumMod val="50000"/>
                  </a:srgbClr>
                </a:solidFill>
                <a:effectLst/>
                <a:uLnTx/>
                <a:uFillTx/>
                <a:latin typeface="Arial" panose="020B0604020202020204" pitchFamily="34" charset="0"/>
                <a:ea typeface="+mn-ea"/>
                <a:cs typeface="Arial" panose="020B0604020202020204" pitchFamily="34" charset="0"/>
              </a:rPr>
              <a:t>www.km-bw.de</a:t>
            </a:r>
            <a:endParaRPr kumimoji="0" lang="de-DE" sz="800" b="0" i="0" u="none" strike="noStrike" kern="1200" cap="none" spc="0" normalizeH="0" baseline="0" noProof="0" dirty="0">
              <a:ln>
                <a:noFill/>
              </a:ln>
              <a:solidFill>
                <a:srgbClr val="C9C9C9">
                  <a:lumMod val="50000"/>
                </a:srgbClr>
              </a:solidFill>
              <a:effectLst/>
              <a:uLnTx/>
              <a:uFillTx/>
              <a:latin typeface="Arial" panose="020B0604020202020204" pitchFamily="34" charset="0"/>
              <a:ea typeface="+mn-ea"/>
              <a:cs typeface="Arial" panose="020B0604020202020204" pitchFamily="34" charset="0"/>
            </a:endParaRPr>
          </a:p>
        </p:txBody>
      </p:sp>
      <p:sp>
        <p:nvSpPr>
          <p:cNvPr id="4" name="Titel 3"/>
          <p:cNvSpPr>
            <a:spLocks noGrp="1"/>
          </p:cNvSpPr>
          <p:nvPr>
            <p:ph type="title"/>
          </p:nvPr>
        </p:nvSpPr>
        <p:spPr/>
        <p:txBody>
          <a:bodyPr/>
          <a:lstStyle/>
          <a:p>
            <a:r>
              <a:rPr lang="de-DE" dirty="0"/>
              <a:t>Gymnasien im Ellental</a:t>
            </a:r>
          </a:p>
        </p:txBody>
      </p:sp>
      <p:sp>
        <p:nvSpPr>
          <p:cNvPr id="5" name="Datumsplatzhalter 4"/>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81FF9-BC2C-418E-8256-FE56DD482287}" type="datetime1">
              <a:rPr kumimoji="0" lang="de-DE" sz="800" b="0" i="0" u="none" strike="noStrike" kern="1200" cap="none" spc="0" normalizeH="0" baseline="0" noProof="0" smtClean="0">
                <a:ln>
                  <a:noFill/>
                </a:ln>
                <a:solidFill>
                  <a:srgbClr val="C9C9C9">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24.11.2022</a:t>
            </a:fld>
            <a:endParaRPr kumimoji="0" lang="de-DE" sz="800" b="0" i="0" u="none" strike="noStrike" kern="1200" cap="none" spc="0" normalizeH="0" baseline="0" noProof="0" dirty="0">
              <a:ln>
                <a:noFill/>
              </a:ln>
              <a:solidFill>
                <a:srgbClr val="C9C9C9">
                  <a:lumMod val="50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0" y="6575357"/>
            <a:ext cx="9144000" cy="285086"/>
          </a:xfrm>
          <a:prstGeom prst="rect">
            <a:avLst/>
          </a:prstGeom>
          <a:solidFill>
            <a:schemeClr val="accent5">
              <a:lumMod val="50000"/>
            </a:schemeClr>
          </a:solidFill>
        </p:spPr>
        <p:txBody>
          <a:bodyPr wrap="square"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small" spc="0" normalizeH="0" baseline="0" noProof="0" dirty="0">
              <a:ln>
                <a:noFill/>
              </a:ln>
              <a:solidFill>
                <a:prstClr val="white"/>
              </a:solidFill>
              <a:effectLst/>
              <a:uLnTx/>
              <a:uFillTx/>
              <a:latin typeface="Calibri" panose="020F0502020204030204"/>
              <a:ea typeface="+mn-ea"/>
              <a:cs typeface="+mn-cs"/>
            </a:endParaRPr>
          </a:p>
        </p:txBody>
      </p:sp>
      <p:sp>
        <p:nvSpPr>
          <p:cNvPr id="16" name="Textfeld 15">
            <a:extLst>
              <a:ext uri="{FF2B5EF4-FFF2-40B4-BE49-F238E27FC236}">
                <a16:creationId xmlns:a16="http://schemas.microsoft.com/office/drawing/2014/main" id="{7EB64EAE-5D13-4DA4-B30B-04CABDE77895}"/>
              </a:ext>
            </a:extLst>
          </p:cNvPr>
          <p:cNvSpPr txBox="1"/>
          <p:nvPr/>
        </p:nvSpPr>
        <p:spPr>
          <a:xfrm>
            <a:off x="0" y="457624"/>
            <a:ext cx="9144000" cy="6117734"/>
          </a:xfrm>
          <a:prstGeom prst="rect">
            <a:avLst/>
          </a:prstGeom>
          <a:solidFill>
            <a:schemeClr val="tx2">
              <a:lumMod val="65000"/>
            </a:schemeClr>
          </a:solidFill>
          <a:ln>
            <a:solidFill>
              <a:schemeClr val="bg1">
                <a:lumMod val="50000"/>
              </a:schemeClr>
            </a:solidFill>
          </a:ln>
          <a:effectLst>
            <a:outerShdw blurRad="50800" dist="38100" dir="2700000" algn="tl" rotWithShape="0">
              <a:prstClr val="black">
                <a:alpha val="40000"/>
              </a:prstClr>
            </a:outerShdw>
          </a:effectLst>
        </p:spPr>
        <p:txBody>
          <a:bodyPr wrap="none"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kumimoji="0" lang="de-DE"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el 1"/>
          <p:cNvSpPr txBox="1">
            <a:spLocks/>
          </p:cNvSpPr>
          <p:nvPr/>
        </p:nvSpPr>
        <p:spPr>
          <a:xfrm>
            <a:off x="312615" y="1632975"/>
            <a:ext cx="3336468" cy="702878"/>
          </a:xfrm>
          <a:prstGeom prst="rect">
            <a:avLst/>
          </a:prstGeom>
        </p:spPr>
        <p:txBody>
          <a:bodyPr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e-DE" sz="3000" b="0" i="0" u="none" strike="noStrike" kern="1200" cap="small" spc="0" normalizeH="0" baseline="0" noProof="0" dirty="0">
                <a:ln>
                  <a:noFill/>
                </a:ln>
                <a:solidFill>
                  <a:srgbClr val="FFC000"/>
                </a:solidFill>
                <a:effectLst/>
                <a:uLnTx/>
                <a:uFillTx/>
                <a:latin typeface="Calibri Light" panose="020F0302020204030204"/>
                <a:ea typeface="+mj-ea"/>
                <a:cs typeface="+mj-cs"/>
              </a:rPr>
              <a:t>Lernen Sie uns kennen</a:t>
            </a:r>
          </a:p>
        </p:txBody>
      </p:sp>
      <p:sp>
        <p:nvSpPr>
          <p:cNvPr id="8" name="Textplatzhalter 3"/>
          <p:cNvSpPr txBox="1">
            <a:spLocks/>
          </p:cNvSpPr>
          <p:nvPr/>
        </p:nvSpPr>
        <p:spPr>
          <a:xfrm>
            <a:off x="564233" y="2082747"/>
            <a:ext cx="2949178" cy="11526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0" lang="de-DE" sz="2400" b="1" i="0" u="none" strike="noStrike" kern="1200" cap="none" spc="0" normalizeH="0" baseline="0" noProof="0" dirty="0">
                <a:ln>
                  <a:noFill/>
                </a:ln>
                <a:solidFill>
                  <a:prstClr val="white"/>
                </a:solidFill>
                <a:effectLst/>
                <a:uLnTx/>
                <a:uFillTx/>
                <a:latin typeface="Calibri Light" panose="020F0302020204030204"/>
                <a:ea typeface="+mn-ea"/>
                <a:cs typeface="+mn-cs"/>
              </a:rPr>
              <a:t>Tag der offenen Tür</a:t>
            </a:r>
            <a:br>
              <a:rPr kumimoji="0" lang="de-DE" sz="1950" b="0"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de-DE" sz="1950" b="0" i="0" u="none" strike="noStrike" kern="1200" cap="none" spc="0" normalizeH="0" baseline="0" noProof="0" dirty="0">
                <a:ln>
                  <a:noFill/>
                </a:ln>
                <a:solidFill>
                  <a:prstClr val="white"/>
                </a:solidFill>
                <a:effectLst/>
                <a:uLnTx/>
                <a:uFillTx/>
                <a:latin typeface="Calibri Light" panose="020F0302020204030204"/>
                <a:ea typeface="+mn-ea"/>
                <a:cs typeface="+mn-cs"/>
              </a:rPr>
              <a:t>10. Februar 2023</a:t>
            </a:r>
            <a:br>
              <a:rPr kumimoji="0" lang="de-DE" sz="1950" b="0"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de-DE" sz="1950" b="0" i="0" u="none" strike="noStrike" kern="1200" cap="none" spc="0" normalizeH="0" baseline="0" noProof="0" dirty="0">
                <a:ln>
                  <a:noFill/>
                </a:ln>
                <a:solidFill>
                  <a:prstClr val="white"/>
                </a:solidFill>
                <a:effectLst/>
                <a:uLnTx/>
                <a:uFillTx/>
                <a:latin typeface="Calibri Light" panose="020F0302020204030204"/>
                <a:ea typeface="+mn-ea"/>
                <a:cs typeface="+mn-cs"/>
              </a:rPr>
              <a:t>14 - 18.00 Uhr </a:t>
            </a:r>
          </a:p>
          <a:p>
            <a:pPr marL="0" marR="0" lvl="0" indent="0" algn="l" defTabSz="685800" rtl="0" eaLnBrk="1" fontAlgn="auto" latinLnBrk="0" hangingPunct="1">
              <a:lnSpc>
                <a:spcPct val="90000"/>
              </a:lnSpc>
              <a:spcBef>
                <a:spcPts val="750"/>
              </a:spcBef>
              <a:spcAft>
                <a:spcPts val="0"/>
              </a:spcAft>
              <a:buClrTx/>
              <a:buSzTx/>
              <a:buNone/>
              <a:tabLst/>
              <a:defRPr/>
            </a:pPr>
            <a:endParaRPr kumimoji="0" lang="de-DE" sz="1950" b="1"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19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uppieren 1"/>
          <p:cNvGrpSpPr/>
          <p:nvPr/>
        </p:nvGrpSpPr>
        <p:grpSpPr>
          <a:xfrm>
            <a:off x="3712309" y="1391811"/>
            <a:ext cx="4979316" cy="4067236"/>
            <a:chOff x="3887391" y="1597819"/>
            <a:chExt cx="4629151" cy="3655219"/>
          </a:xfrm>
        </p:grpSpPr>
        <p:pic>
          <p:nvPicPr>
            <p:cNvPr id="9" name="Bildplatzhalter 11"/>
            <p:cNvPicPr>
              <a:picLocks noChangeAspect="1"/>
            </p:cNvPicPr>
            <p:nvPr/>
          </p:nvPicPr>
          <p:blipFill>
            <a:blip r:embed="rId2" cstate="print">
              <a:extLst>
                <a:ext uri="{28A0092B-C50C-407E-A947-70E740481C1C}">
                  <a14:useLocalDpi xmlns:a14="http://schemas.microsoft.com/office/drawing/2010/main" val="0"/>
                </a:ext>
              </a:extLst>
            </a:blip>
            <a:srcRect l="2101" r="2101"/>
            <a:stretch>
              <a:fillRect/>
            </a:stretch>
          </p:blipFill>
          <p:spPr>
            <a:xfrm>
              <a:off x="3887391" y="1597819"/>
              <a:ext cx="4629150" cy="3655219"/>
            </a:xfrm>
            <a:prstGeom prst="rect">
              <a:avLst/>
            </a:prstGeom>
          </p:spPr>
        </p:pic>
        <p:sp>
          <p:nvSpPr>
            <p:cNvPr id="10" name="Rechteck 9"/>
            <p:cNvSpPr/>
            <p:nvPr/>
          </p:nvSpPr>
          <p:spPr>
            <a:xfrm>
              <a:off x="3887392" y="1597819"/>
              <a:ext cx="4629150" cy="3655219"/>
            </a:xfrm>
            <a:prstGeom prst="rect">
              <a:avLst/>
            </a:prstGeom>
            <a:solidFill>
              <a:schemeClr val="bg1">
                <a:alpha val="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feld 11">
            <a:extLst>
              <a:ext uri="{FF2B5EF4-FFF2-40B4-BE49-F238E27FC236}">
                <a16:creationId xmlns:a16="http://schemas.microsoft.com/office/drawing/2014/main" id="{022A24CA-D6EC-4018-8278-3DC3BF7C4922}"/>
              </a:ext>
            </a:extLst>
          </p:cNvPr>
          <p:cNvSpPr txBox="1"/>
          <p:nvPr/>
        </p:nvSpPr>
        <p:spPr>
          <a:xfrm>
            <a:off x="0" y="0"/>
            <a:ext cx="9144000" cy="484415"/>
          </a:xfrm>
          <a:prstGeom prst="rect">
            <a:avLst/>
          </a:prstGeom>
          <a:solidFill>
            <a:schemeClr val="tx2">
              <a:lumMod val="50000"/>
            </a:schemeClr>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400" b="1" i="0" u="none" strike="noStrike" kern="1200" cap="small" spc="225" normalizeH="0" baseline="0" noProof="0" dirty="0">
                <a:ln>
                  <a:noFill/>
                </a:ln>
                <a:solidFill>
                  <a:prstClr val="white"/>
                </a:solidFill>
                <a:effectLst/>
                <a:uLnTx/>
                <a:uFillTx/>
                <a:latin typeface="Calibri Light" panose="020F0302020204030204"/>
                <a:ea typeface="+mn-ea"/>
                <a:cs typeface="+mn-cs"/>
              </a:rPr>
              <a:t>O</a:t>
            </a:r>
            <a:r>
              <a:rPr kumimoji="0" lang="de-DE" sz="2400" b="0" i="0" u="none" strike="noStrike" kern="1200" cap="small" spc="225" normalizeH="0" baseline="0" noProof="0" dirty="0">
                <a:ln>
                  <a:noFill/>
                </a:ln>
                <a:solidFill>
                  <a:prstClr val="white"/>
                </a:solidFill>
                <a:effectLst/>
                <a:uLnTx/>
                <a:uFillTx/>
                <a:latin typeface="Calibri Light" panose="020F0302020204030204"/>
                <a:ea typeface="+mn-ea"/>
                <a:cs typeface="+mn-cs"/>
              </a:rPr>
              <a:t>scar-</a:t>
            </a:r>
            <a:r>
              <a:rPr kumimoji="0" lang="de-DE" sz="2400" b="1" i="0" u="none" strike="noStrike" kern="1200" cap="small" spc="225" normalizeH="0" baseline="0" noProof="0" dirty="0">
                <a:ln>
                  <a:noFill/>
                </a:ln>
                <a:solidFill>
                  <a:prstClr val="white"/>
                </a:solidFill>
                <a:effectLst/>
                <a:uLnTx/>
                <a:uFillTx/>
                <a:latin typeface="Calibri Light" panose="020F0302020204030204"/>
                <a:ea typeface="+mn-ea"/>
                <a:cs typeface="+mn-cs"/>
              </a:rPr>
              <a:t>P</a:t>
            </a:r>
            <a:r>
              <a:rPr kumimoji="0" lang="de-DE" sz="2400" b="0" i="0" u="none" strike="noStrike" kern="1200" cap="small" spc="225" normalizeH="0" baseline="0" noProof="0" dirty="0">
                <a:ln>
                  <a:noFill/>
                </a:ln>
                <a:solidFill>
                  <a:prstClr val="white"/>
                </a:solidFill>
                <a:effectLst/>
                <a:uLnTx/>
                <a:uFillTx/>
                <a:latin typeface="Calibri Light" panose="020F0302020204030204"/>
                <a:ea typeface="+mn-ea"/>
                <a:cs typeface="+mn-cs"/>
              </a:rPr>
              <a:t>aret-</a:t>
            </a:r>
            <a:r>
              <a:rPr kumimoji="0" lang="de-DE" sz="2400" b="1" i="0" u="none" strike="noStrike" kern="1200" cap="small" spc="225" normalizeH="0" baseline="0" noProof="0" dirty="0">
                <a:ln>
                  <a:noFill/>
                </a:ln>
                <a:solidFill>
                  <a:prstClr val="white"/>
                </a:solidFill>
                <a:effectLst/>
                <a:uLnTx/>
                <a:uFillTx/>
                <a:latin typeface="Calibri Light" panose="020F0302020204030204"/>
                <a:ea typeface="+mn-ea"/>
                <a:cs typeface="+mn-cs"/>
              </a:rPr>
              <a:t>S</a:t>
            </a:r>
            <a:r>
              <a:rPr kumimoji="0" lang="de-DE" sz="2400" b="0" i="0" u="none" strike="noStrike" kern="1200" cap="small" spc="225" normalizeH="0" baseline="0" noProof="0" dirty="0">
                <a:ln>
                  <a:noFill/>
                </a:ln>
                <a:solidFill>
                  <a:prstClr val="white"/>
                </a:solidFill>
                <a:effectLst/>
                <a:uLnTx/>
                <a:uFillTx/>
                <a:latin typeface="Calibri Light" panose="020F0302020204030204"/>
                <a:ea typeface="+mn-ea"/>
                <a:cs typeface="+mn-cs"/>
              </a:rPr>
              <a:t>chule Freiberg am Neckar </a:t>
            </a:r>
            <a:endParaRPr kumimoji="0" lang="de-DE" sz="2400" b="1" i="0" u="none" strike="noStrike" kern="1200" cap="small" spc="225" normalizeH="0" baseline="0" noProof="0" dirty="0">
              <a:ln>
                <a:noFill/>
              </a:ln>
              <a:solidFill>
                <a:srgbClr val="FFC000"/>
              </a:solidFill>
              <a:effectLst/>
              <a:uLnTx/>
              <a:uFillTx/>
              <a:latin typeface="Calibri" panose="020F0502020204030204"/>
              <a:ea typeface="+mn-ea"/>
              <a:cs typeface="+mn-cs"/>
            </a:endParaRPr>
          </a:p>
        </p:txBody>
      </p:sp>
      <p:grpSp>
        <p:nvGrpSpPr>
          <p:cNvPr id="3" name="Gruppieren 2"/>
          <p:cNvGrpSpPr/>
          <p:nvPr/>
        </p:nvGrpSpPr>
        <p:grpSpPr>
          <a:xfrm>
            <a:off x="249390" y="4556765"/>
            <a:ext cx="3462918" cy="1101685"/>
            <a:chOff x="312615" y="3328547"/>
            <a:chExt cx="3462918" cy="1101685"/>
          </a:xfrm>
        </p:grpSpPr>
        <p:sp>
          <p:nvSpPr>
            <p:cNvPr id="14" name="Titel 1"/>
            <p:cNvSpPr txBox="1">
              <a:spLocks/>
            </p:cNvSpPr>
            <p:nvPr/>
          </p:nvSpPr>
          <p:spPr>
            <a:xfrm>
              <a:off x="312615" y="3328547"/>
              <a:ext cx="3462918" cy="702878"/>
            </a:xfrm>
            <a:prstGeom prst="rect">
              <a:avLst/>
            </a:prstGeom>
          </p:spPr>
          <p:txBody>
            <a:bodyPr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e-DE" sz="3000" b="0" i="0" u="none" strike="noStrike" kern="1200" cap="small" spc="0" normalizeH="0" baseline="0" noProof="0" dirty="0">
                  <a:ln>
                    <a:noFill/>
                  </a:ln>
                  <a:solidFill>
                    <a:srgbClr val="FFC000"/>
                  </a:solidFill>
                  <a:effectLst/>
                  <a:uLnTx/>
                  <a:uFillTx/>
                  <a:latin typeface="Calibri Light" panose="020F0302020204030204"/>
                  <a:ea typeface="+mj-ea"/>
                  <a:cs typeface="+mj-cs"/>
                </a:rPr>
                <a:t>Melden Sie Ihr Kind an</a:t>
              </a:r>
            </a:p>
          </p:txBody>
        </p:sp>
        <p:sp>
          <p:nvSpPr>
            <p:cNvPr id="15" name="Textplatzhalter 3"/>
            <p:cNvSpPr txBox="1">
              <a:spLocks/>
            </p:cNvSpPr>
            <p:nvPr/>
          </p:nvSpPr>
          <p:spPr>
            <a:xfrm>
              <a:off x="627458" y="3778320"/>
              <a:ext cx="2949178" cy="651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0" lang="de-DE" sz="1950" b="1" i="0" u="none" strike="noStrike" kern="1200" cap="none" spc="0" normalizeH="0" baseline="0" noProof="0" dirty="0">
                  <a:ln>
                    <a:noFill/>
                  </a:ln>
                  <a:solidFill>
                    <a:prstClr val="white"/>
                  </a:solidFill>
                  <a:effectLst/>
                  <a:uLnTx/>
                  <a:uFillTx/>
                  <a:latin typeface="Calibri Light" panose="020F0302020204030204"/>
                  <a:ea typeface="+mn-ea"/>
                  <a:cs typeface="+mn-cs"/>
                </a:rPr>
                <a:t>8. und </a:t>
              </a:r>
              <a:r>
                <a:rPr lang="de-DE" sz="1950" b="1" dirty="0">
                  <a:solidFill>
                    <a:prstClr val="white"/>
                  </a:solidFill>
                  <a:latin typeface="Calibri Light" panose="020F0302020204030204"/>
                </a:rPr>
                <a:t>9</a:t>
              </a:r>
              <a:r>
                <a:rPr kumimoji="0" lang="de-DE" sz="1950" b="1" i="0" u="none" strike="noStrike" kern="1200" cap="none" spc="0" normalizeH="0" baseline="0" noProof="0" dirty="0">
                  <a:ln>
                    <a:noFill/>
                  </a:ln>
                  <a:solidFill>
                    <a:prstClr val="white"/>
                  </a:solidFill>
                  <a:effectLst/>
                  <a:uLnTx/>
                  <a:uFillTx/>
                  <a:latin typeface="Calibri Light" panose="020F0302020204030204"/>
                  <a:ea typeface="+mn-ea"/>
                  <a:cs typeface="+mn-cs"/>
                </a:rPr>
                <a:t>. März 2023</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19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uppieren 17"/>
          <p:cNvGrpSpPr/>
          <p:nvPr/>
        </p:nvGrpSpPr>
        <p:grpSpPr>
          <a:xfrm>
            <a:off x="312615" y="3184433"/>
            <a:ext cx="3462918" cy="1101685"/>
            <a:chOff x="312615" y="3328547"/>
            <a:chExt cx="3462918" cy="1101685"/>
          </a:xfrm>
        </p:grpSpPr>
        <p:sp>
          <p:nvSpPr>
            <p:cNvPr id="19" name="Titel 1"/>
            <p:cNvSpPr txBox="1">
              <a:spLocks/>
            </p:cNvSpPr>
            <p:nvPr/>
          </p:nvSpPr>
          <p:spPr>
            <a:xfrm>
              <a:off x="312615" y="3328547"/>
              <a:ext cx="3462918" cy="70287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e-DE" sz="3000" b="0" i="0" u="none" strike="noStrike" kern="1200" cap="small" spc="0" normalizeH="0" baseline="0" noProof="0" dirty="0">
                  <a:ln>
                    <a:noFill/>
                  </a:ln>
                  <a:solidFill>
                    <a:srgbClr val="FFC000"/>
                  </a:solidFill>
                  <a:effectLst/>
                  <a:uLnTx/>
                  <a:uFillTx/>
                  <a:latin typeface="Calibri Light" panose="020F0302020204030204"/>
                  <a:ea typeface="+mj-ea"/>
                  <a:cs typeface="+mj-cs"/>
                </a:rPr>
                <a:t>Aktuelle Information</a:t>
              </a:r>
            </a:p>
          </p:txBody>
        </p:sp>
        <p:sp>
          <p:nvSpPr>
            <p:cNvPr id="20" name="Textplatzhalter 3"/>
            <p:cNvSpPr txBox="1">
              <a:spLocks/>
            </p:cNvSpPr>
            <p:nvPr/>
          </p:nvSpPr>
          <p:spPr>
            <a:xfrm>
              <a:off x="627458" y="3778320"/>
              <a:ext cx="2949178" cy="651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de-DE" sz="1950" b="0" i="0" u="none" strike="noStrike" kern="1200" cap="none" spc="0" normalizeH="0" baseline="0" noProof="0" dirty="0">
                  <a:ln>
                    <a:noFill/>
                  </a:ln>
                  <a:solidFill>
                    <a:prstClr val="white"/>
                  </a:solidFill>
                  <a:effectLst/>
                  <a:uLnTx/>
                  <a:uFillTx/>
                  <a:latin typeface="Calibri Light" panose="020F0302020204030204"/>
                  <a:ea typeface="+mn-ea"/>
                  <a:cs typeface="+mn-cs"/>
                </a:rPr>
                <a:t>www.ops-freiberg.de</a:t>
              </a:r>
              <a:endParaRPr kumimoji="0" lang="de-DE" sz="1950" b="1"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19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77101268"/>
      </p:ext>
    </p:extLst>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Abgerundetes Rechteck 19"/>
          <p:cNvSpPr/>
          <p:nvPr/>
        </p:nvSpPr>
        <p:spPr>
          <a:xfrm>
            <a:off x="174640" y="2183264"/>
            <a:ext cx="8711258" cy="4364581"/>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C1"/>
              </a:solidFill>
              <a:effectLst/>
              <a:uLnTx/>
              <a:uFillTx/>
              <a:latin typeface="Georgia"/>
              <a:ea typeface="+mn-ea"/>
              <a:cs typeface="+mn-cs"/>
            </a:endParaRPr>
          </a:p>
        </p:txBody>
      </p:sp>
      <p:sp>
        <p:nvSpPr>
          <p:cNvPr id="5" name="Datumsplatzhalter 4"/>
          <p:cNvSpPr>
            <a:spLocks noGrp="1"/>
          </p:cNvSpPr>
          <p:nvPr>
            <p:ph type="dt" sz="half" idx="2"/>
          </p:nvPr>
        </p:nvSpPr>
        <p:spPr>
          <a:xfrm>
            <a:off x="3703953" y="6040080"/>
            <a:ext cx="3111097"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www.schule-im-sand.de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srgbClr val="BF0000">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2200" b="0" i="0" u="none" strike="noStrike" kern="1200" cap="none" spc="0" normalizeH="0" baseline="0" noProof="0" dirty="0">
              <a:ln>
                <a:noFill/>
              </a:ln>
              <a:solidFill>
                <a:srgbClr val="C9C9C9">
                  <a:lumMod val="50000"/>
                </a:srgbClr>
              </a:solidFill>
              <a:effectLst/>
              <a:uLnTx/>
              <a:uFillTx/>
              <a:latin typeface="Arial" panose="020B0604020202020204" pitchFamily="34" charset="0"/>
              <a:ea typeface="+mn-ea"/>
              <a:cs typeface="Arial" panose="020B0604020202020204" pitchFamily="34" charset="0"/>
            </a:endParaRPr>
          </a:p>
        </p:txBody>
      </p:sp>
      <p:sp>
        <p:nvSpPr>
          <p:cNvPr id="13" name="Abgerundetes Rechteck 12"/>
          <p:cNvSpPr/>
          <p:nvPr/>
        </p:nvSpPr>
        <p:spPr>
          <a:xfrm>
            <a:off x="3770645" y="2283304"/>
            <a:ext cx="4985328" cy="164758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Tag der offenen Tür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Dienstag, 14. Februar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15 - 18 Uhr</a:t>
            </a:r>
          </a:p>
        </p:txBody>
      </p:sp>
      <p:sp>
        <p:nvSpPr>
          <p:cNvPr id="17" name="Abgerundetes Rechteck 16"/>
          <p:cNvSpPr/>
          <p:nvPr/>
        </p:nvSpPr>
        <p:spPr>
          <a:xfrm>
            <a:off x="3770645" y="4030929"/>
            <a:ext cx="4985328" cy="179392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Hosp</a:t>
            </a:r>
            <a:r>
              <a:rPr kumimoji="0" lang="de-DE" sz="2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i</a:t>
            </a:r>
            <a:r>
              <a:rPr kumimoji="0" lang="de-DE" sz="2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tation am Nachmittag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Januar / Februar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Mittwoch / Donnerstag 13:40-15:10 Uhr </a:t>
            </a:r>
            <a:b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nach telefonischer Anmeldung</a:t>
            </a: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echteck 11"/>
          <p:cNvSpPr/>
          <p:nvPr/>
        </p:nvSpPr>
        <p:spPr>
          <a:xfrm>
            <a:off x="402859" y="1450533"/>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C1"/>
              </a:solidFill>
              <a:effectLst/>
              <a:uLnTx/>
              <a:uFillTx/>
              <a:latin typeface="Georgia"/>
              <a:ea typeface="+mn-ea"/>
              <a:cs typeface="+mn-cs"/>
            </a:endParaRPr>
          </a:p>
        </p:txBody>
      </p:sp>
      <p:sp>
        <p:nvSpPr>
          <p:cNvPr id="15" name="Titel 3"/>
          <p:cNvSpPr txBox="1">
            <a:spLocks/>
          </p:cNvSpPr>
          <p:nvPr/>
        </p:nvSpPr>
        <p:spPr>
          <a:xfrm>
            <a:off x="580431" y="337181"/>
            <a:ext cx="7126655" cy="1038886"/>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000" b="0" i="0" u="none" strike="noStrike" kern="1200" cap="none" spc="0" normalizeH="0" baseline="0" noProof="0" dirty="0">
              <a:ln>
                <a:noFill/>
              </a:ln>
              <a:solidFill>
                <a:srgbClr val="000000">
                  <a:lumMod val="75000"/>
                  <a:lumOff val="25000"/>
                </a:srgbClr>
              </a:solidFill>
              <a:effectLst/>
              <a:uLnTx/>
              <a:uFillTx/>
              <a:latin typeface="Garamond" panose="02020404030301010803" pitchFamily="18"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Schule im Sand GMS Bietigheim</a:t>
            </a:r>
            <a:endParaRPr kumimoji="0" lang="de-DE" sz="3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0" i="0" u="none" strike="noStrike" kern="1200" cap="none" spc="0" normalizeH="0" baseline="0" noProof="0" dirty="0">
                <a:ln>
                  <a:noFill/>
                </a:ln>
                <a:solidFill>
                  <a:srgbClr val="000000">
                    <a:lumMod val="75000"/>
                    <a:lumOff val="25000"/>
                  </a:srgbClr>
                </a:solidFill>
                <a:effectLst/>
                <a:uLnTx/>
                <a:uFillTx/>
                <a:latin typeface="Garamond" panose="02020404030301010803" pitchFamily="18" charset="0"/>
                <a:ea typeface="+mj-ea"/>
                <a:cs typeface="+mj-cs"/>
              </a:rPr>
              <a:t>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886" y="17833"/>
            <a:ext cx="967385" cy="1368000"/>
          </a:xfrm>
          <a:prstGeom prst="rect">
            <a:avLst/>
          </a:prstGeom>
        </p:spPr>
      </p:pic>
      <p:sp>
        <p:nvSpPr>
          <p:cNvPr id="16" name="Titel 1"/>
          <p:cNvSpPr txBox="1">
            <a:spLocks/>
          </p:cNvSpPr>
          <p:nvPr/>
        </p:nvSpPr>
        <p:spPr>
          <a:xfrm>
            <a:off x="402859" y="1477725"/>
            <a:ext cx="8380412" cy="576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600" b="1" i="0" u="none" strike="noStrike" kern="1200" cap="none" spc="-7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umschauen – anschauen – informieren – entscheiden </a:t>
            </a:r>
          </a:p>
        </p:txBody>
      </p:sp>
      <p:pic>
        <p:nvPicPr>
          <p:cNvPr id="18" name="Grafik 17"/>
          <p:cNvPicPr>
            <a:picLocks noChangeAspect="1"/>
          </p:cNvPicPr>
          <p:nvPr/>
        </p:nvPicPr>
        <p:blipFill rotWithShape="1">
          <a:blip r:embed="rId4" cstate="print">
            <a:extLst>
              <a:ext uri="{28A0092B-C50C-407E-A947-70E740481C1C}">
                <a14:useLocalDpi xmlns:a14="http://schemas.microsoft.com/office/drawing/2010/main" val="0"/>
              </a:ext>
            </a:extLst>
          </a:blip>
          <a:srcRect l="11842" r="19832" b="11198"/>
          <a:stretch/>
        </p:blipFill>
        <p:spPr>
          <a:xfrm>
            <a:off x="308065" y="4025676"/>
            <a:ext cx="3283558" cy="2400532"/>
          </a:xfrm>
          <a:prstGeom prst="rect">
            <a:avLst/>
          </a:prstGeom>
          <a:ln w="19050">
            <a:solidFill>
              <a:srgbClr val="00B0F0"/>
            </a:solidFill>
          </a:ln>
        </p:spPr>
      </p:pic>
      <p:pic>
        <p:nvPicPr>
          <p:cNvPr id="19" name="Grafik 18">
            <a:extLst>
              <a:ext uri="{FF2B5EF4-FFF2-40B4-BE49-F238E27FC236}">
                <a16:creationId xmlns:a16="http://schemas.microsoft.com/office/drawing/2014/main" id="{887489CB-E529-45B7-9BCC-077D2685D0AE}"/>
              </a:ext>
            </a:extLst>
          </p:cNvPr>
          <p:cNvPicPr/>
          <p:nvPr/>
        </p:nvPicPr>
        <p:blipFill rotWithShape="1">
          <a:blip r:embed="rId5" cstate="print">
            <a:extLst>
              <a:ext uri="{28A0092B-C50C-407E-A947-70E740481C1C}">
                <a14:useLocalDpi xmlns:a14="http://schemas.microsoft.com/office/drawing/2010/main" val="0"/>
              </a:ext>
            </a:extLst>
          </a:blip>
          <a:srcRect t="1724"/>
          <a:stretch/>
        </p:blipFill>
        <p:spPr bwMode="auto">
          <a:xfrm>
            <a:off x="308065" y="2298805"/>
            <a:ext cx="3283558" cy="1647586"/>
          </a:xfrm>
          <a:prstGeom prst="rect">
            <a:avLst/>
          </a:prstGeom>
          <a:noFill/>
          <a:ln w="19050">
            <a:solidFill>
              <a:srgbClr val="00B0F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539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179614" y="274638"/>
            <a:ext cx="8507186" cy="1143000"/>
          </a:xfrm>
        </p:spPr>
        <p:txBody>
          <a:bodyPr/>
          <a:lstStyle/>
          <a:p>
            <a:r>
              <a:rPr lang="de-DE" dirty="0">
                <a:solidFill>
                  <a:schemeClr val="tx1"/>
                </a:solidFill>
              </a:rPr>
              <a:t>  </a:t>
            </a:r>
            <a:r>
              <a:rPr lang="de-DE" sz="3600" dirty="0">
                <a:solidFill>
                  <a:schemeClr val="tx1"/>
                </a:solidFill>
              </a:rPr>
              <a:t>Waldschule</a:t>
            </a:r>
            <a:r>
              <a:rPr lang="de-DE" dirty="0">
                <a:solidFill>
                  <a:schemeClr val="tx1"/>
                </a:solidFill>
              </a:rPr>
              <a:t> GMS Bissingen</a:t>
            </a:r>
          </a:p>
        </p:txBody>
      </p:sp>
      <p:pic>
        <p:nvPicPr>
          <p:cNvPr id="11" name="Bild 10" descr="RGB.eps"/>
          <p:cNvPicPr>
            <a:picLocks noChangeAspect="1"/>
          </p:cNvPicPr>
          <p:nvPr/>
        </p:nvPicPr>
        <p:blipFill>
          <a:blip r:embed="rId2"/>
          <a:stretch>
            <a:fillRect/>
          </a:stretch>
        </p:blipFill>
        <p:spPr>
          <a:xfrm>
            <a:off x="7109454" y="158526"/>
            <a:ext cx="1577346" cy="1118051"/>
          </a:xfrm>
          <a:prstGeom prst="rect">
            <a:avLst/>
          </a:prstGeom>
        </p:spPr>
      </p:pic>
      <p:sp>
        <p:nvSpPr>
          <p:cNvPr id="2" name="Textfeld 1"/>
          <p:cNvSpPr txBox="1"/>
          <p:nvPr/>
        </p:nvSpPr>
        <p:spPr>
          <a:xfrm>
            <a:off x="6156384" y="4077140"/>
            <a:ext cx="2658643" cy="156966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Infoabend GMS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Hr. Nutz, Rektor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Mo., 13.02.2023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19.00 Uhr</a:t>
            </a:r>
          </a:p>
        </p:txBody>
      </p:sp>
      <p:sp>
        <p:nvSpPr>
          <p:cNvPr id="20" name="Textfeld 19"/>
          <p:cNvSpPr txBox="1"/>
          <p:nvPr/>
        </p:nvSpPr>
        <p:spPr>
          <a:xfrm>
            <a:off x="42965" y="1497757"/>
            <a:ext cx="5122300" cy="2308324"/>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Profilfächer: NWT, Sport, Spanisch</a:t>
            </a:r>
            <a:endParaRPr kumimoji="0" lang="de-DE"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Schulzirkus</a:t>
            </a:r>
            <a:endParaRPr kumimoji="0" lang="de-DE"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Berufs- und Studienorientierung</a:t>
            </a:r>
            <a:endParaRPr kumimoji="0" lang="de-DE"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Vielfältiges AG- und Club-Angebot</a:t>
            </a:r>
            <a:endParaRPr kumimoji="0" lang="de-DE"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Lerncoaching</a:t>
            </a:r>
            <a:endParaRPr kumimoji="0" lang="de-DE"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Individuelle Lern- und Leistungsorientierung</a:t>
            </a:r>
            <a:endParaRPr kumimoji="0" lang="de-DE"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2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Herzliche Schulgemeinschaft</a:t>
            </a:r>
          </a:p>
        </p:txBody>
      </p:sp>
      <p:sp>
        <p:nvSpPr>
          <p:cNvPr id="12" name="Textfeld 11"/>
          <p:cNvSpPr txBox="1"/>
          <p:nvPr/>
        </p:nvSpPr>
        <p:spPr>
          <a:xfrm>
            <a:off x="315640" y="4075696"/>
            <a:ext cx="2734645" cy="156966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News Gothic MT"/>
              </a:rPr>
              <a:t>Infoabend GMS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News Gothic MT"/>
              </a:rPr>
              <a:t>„Eltern für Eltern“</a:t>
            </a:r>
            <a:endPar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News Gothic M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News Gothic MT"/>
              </a:rPr>
              <a:t>Mi., 25.01.2023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News Gothic MT"/>
              </a:rPr>
              <a:t>19.00 Uhr</a:t>
            </a:r>
          </a:p>
        </p:txBody>
      </p:sp>
      <p:pic>
        <p:nvPicPr>
          <p:cNvPr id="14" name="Grafik 13">
            <a:extLst>
              <a:ext uri="{FF2B5EF4-FFF2-40B4-BE49-F238E27FC236}">
                <a16:creationId xmlns:a16="http://schemas.microsoft.com/office/drawing/2014/main" id="{DE7C636C-D1F5-4D6D-BC72-DA1374028103}"/>
              </a:ext>
            </a:extLst>
          </p:cNvPr>
          <p:cNvPicPr/>
          <p:nvPr/>
        </p:nvPicPr>
        <p:blipFill rotWithShape="1">
          <a:blip r:embed="rId3" cstate="print">
            <a:extLst>
              <a:ext uri="{28A0092B-C50C-407E-A947-70E740481C1C}">
                <a14:useLocalDpi xmlns:a14="http://schemas.microsoft.com/office/drawing/2010/main" val="0"/>
              </a:ext>
            </a:extLst>
          </a:blip>
          <a:srcRect l="4537" t="29609" r="41376" b="29091"/>
          <a:stretch/>
        </p:blipFill>
        <p:spPr bwMode="auto">
          <a:xfrm>
            <a:off x="5297713" y="1509093"/>
            <a:ext cx="3611029" cy="2141675"/>
          </a:xfrm>
          <a:prstGeom prst="rect">
            <a:avLst/>
          </a:prstGeom>
          <a:noFill/>
          <a:ln>
            <a:noFill/>
          </a:ln>
          <a:extLst>
            <a:ext uri="{53640926-AAD7-44D8-BBD7-CCE9431645EC}">
              <a14:shadowObscured xmlns:a14="http://schemas.microsoft.com/office/drawing/2010/main"/>
            </a:ext>
          </a:extLst>
        </p:spPr>
      </p:pic>
      <p:sp>
        <p:nvSpPr>
          <p:cNvPr id="15" name="Textfeld 14">
            <a:extLst>
              <a:ext uri="{FF2B5EF4-FFF2-40B4-BE49-F238E27FC236}">
                <a16:creationId xmlns:a16="http://schemas.microsoft.com/office/drawing/2014/main" id="{0934489E-DC82-409B-BEA3-E792E55724B3}"/>
              </a:ext>
            </a:extLst>
          </p:cNvPr>
          <p:cNvSpPr txBox="1"/>
          <p:nvPr/>
        </p:nvSpPr>
        <p:spPr>
          <a:xfrm>
            <a:off x="2544005" y="6119330"/>
            <a:ext cx="4309076" cy="738664"/>
          </a:xfrm>
          <a:prstGeom prst="rect">
            <a:avLst/>
          </a:prstGeom>
          <a:solidFill>
            <a:srgbClr val="FFFDE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0070C0"/>
              </a:solidFill>
              <a:effectLst/>
              <a:uLnTx/>
              <a:uFillTx/>
              <a:latin typeface="Garamond" panose="02020404030301010803" pitchFamily="18" charset="0"/>
              <a:ea typeface="+mn-ea"/>
              <a:cs typeface="+mn-cs"/>
              <a:hlinkClick r:id="rId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70C0"/>
                </a:solidFill>
                <a:effectLst/>
                <a:uLnTx/>
                <a:uFillTx/>
                <a:latin typeface="Garamond" panose="02020404030301010803" pitchFamily="18" charset="0"/>
                <a:ea typeface="+mn-ea"/>
                <a:cs typeface="+mn-cs"/>
                <a:hlinkClick r:id="rId4"/>
              </a:rPr>
              <a:t>www.waldschule-bissingen.de</a:t>
            </a:r>
            <a:endPar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p:txBody>
      </p:sp>
      <p:pic>
        <p:nvPicPr>
          <p:cNvPr id="9" name="Grafik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197069">
            <a:off x="3379422" y="4023887"/>
            <a:ext cx="2447825" cy="1584945"/>
          </a:xfrm>
          <a:prstGeom prst="rect">
            <a:avLst/>
          </a:prstGeom>
        </p:spPr>
      </p:pic>
      <p:sp>
        <p:nvSpPr>
          <p:cNvPr id="13" name="Rechteck 12"/>
          <p:cNvSpPr/>
          <p:nvPr/>
        </p:nvSpPr>
        <p:spPr>
          <a:xfrm>
            <a:off x="513224" y="1238628"/>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C1"/>
              </a:solidFill>
              <a:effectLst/>
              <a:uLnTx/>
              <a:uFillTx/>
              <a:latin typeface="Georgia"/>
              <a:ea typeface="+mn-ea"/>
              <a:cs typeface="+mn-cs"/>
            </a:endParaRPr>
          </a:p>
        </p:txBody>
      </p:sp>
      <p:sp>
        <p:nvSpPr>
          <p:cNvPr id="17" name="Textfeld 16">
            <a:extLst>
              <a:ext uri="{FF2B5EF4-FFF2-40B4-BE49-F238E27FC236}">
                <a16:creationId xmlns:a16="http://schemas.microsoft.com/office/drawing/2014/main" id="{B51333EF-5BAF-4773-A491-9A1C12B3E5A1}"/>
              </a:ext>
            </a:extLst>
          </p:cNvPr>
          <p:cNvSpPr txBox="1"/>
          <p:nvPr/>
        </p:nvSpPr>
        <p:spPr>
          <a:xfrm>
            <a:off x="315640" y="5809467"/>
            <a:ext cx="8499387" cy="46166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Hospitationen </a:t>
            </a:r>
            <a:r>
              <a:rPr lang="de-DE" sz="2400" dirty="0">
                <a:solidFill>
                  <a:srgbClr val="000000"/>
                </a:solidFill>
                <a:latin typeface="Garamond" panose="02020404030301010803" pitchFamily="18" charset="0"/>
              </a:rPr>
              <a:t>i</a:t>
            </a:r>
            <a:r>
              <a:rPr kumimoji="0" lang="de-DE"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m Februar 2023 </a:t>
            </a:r>
            <a:r>
              <a:rPr lang="de-DE" sz="2400" dirty="0">
                <a:solidFill>
                  <a:srgbClr val="000000"/>
                </a:solidFill>
                <a:latin typeface="Garamond" panose="02020404030301010803" pitchFamily="18" charset="0"/>
              </a:rPr>
              <a:t>auf Anfrage</a:t>
            </a:r>
            <a:endParaRPr kumimoji="0" lang="de-DE"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95059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F6B8851-2E5C-438B-BA1E-2AE92537EBE0}"/>
              </a:ext>
            </a:extLst>
          </p:cNvPr>
          <p:cNvPicPr>
            <a:picLocks noChangeAspect="1"/>
          </p:cNvPicPr>
          <p:nvPr/>
        </p:nvPicPr>
        <p:blipFill rotWithShape="1">
          <a:blip r:embed="rId2"/>
          <a:srcRect l="9146" t="3846" r="13574" b="2940"/>
          <a:stretch/>
        </p:blipFill>
        <p:spPr>
          <a:xfrm>
            <a:off x="365760" y="217714"/>
            <a:ext cx="8412480" cy="5707769"/>
          </a:xfrm>
          <a:prstGeom prst="rect">
            <a:avLst/>
          </a:prstGeom>
        </p:spPr>
      </p:pic>
    </p:spTree>
    <p:extLst>
      <p:ext uri="{BB962C8B-B14F-4D97-AF65-F5344CB8AC3E}">
        <p14:creationId xmlns:p14="http://schemas.microsoft.com/office/powerpoint/2010/main" val="1645714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4066793010"/>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Ende 1. Schulhalbjahr</a:t>
                      </a:r>
                      <a:r>
                        <a:rPr kumimoji="0" lang="de-DE" sz="1600" kern="1200" baseline="0" dirty="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baseline="0" dirty="0">
                          <a:solidFill>
                            <a:schemeClr val="tx1">
                              <a:lumMod val="75000"/>
                              <a:lumOff val="25000"/>
                            </a:schemeClr>
                          </a:solidFill>
                          <a:latin typeface="Arial"/>
                          <a:cs typeface="Arial"/>
                        </a:rPr>
                        <a:t>08./09.03.2023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Section Break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6000</Words>
  <Application>Microsoft Office PowerPoint</Application>
  <PresentationFormat>Bildschirmpräsentation (4:3)</PresentationFormat>
  <Paragraphs>886</Paragraphs>
  <Slides>38</Slides>
  <Notes>32</Notes>
  <HiddenSlides>0</HiddenSlides>
  <MMClips>0</MMClips>
  <ScaleCrop>false</ScaleCrop>
  <HeadingPairs>
    <vt:vector size="6" baseType="variant">
      <vt:variant>
        <vt:lpstr>Verwendete Schriftarten</vt:lpstr>
      </vt:variant>
      <vt:variant>
        <vt:i4>13</vt:i4>
      </vt:variant>
      <vt:variant>
        <vt:lpstr>Design</vt:lpstr>
      </vt:variant>
      <vt:variant>
        <vt:i4>4</vt:i4>
      </vt:variant>
      <vt:variant>
        <vt:lpstr>Folientitel</vt:lpstr>
      </vt:variant>
      <vt:variant>
        <vt:i4>38</vt:i4>
      </vt:variant>
    </vt:vector>
  </HeadingPairs>
  <TitlesOfParts>
    <vt:vector size="55" baseType="lpstr">
      <vt:lpstr>Arial Unicode MS</vt:lpstr>
      <vt:lpstr>맑은 고딕</vt:lpstr>
      <vt:lpstr>Arial</vt:lpstr>
      <vt:lpstr>Arial Black</vt:lpstr>
      <vt:lpstr>Calibri</vt:lpstr>
      <vt:lpstr>Calibri Light</vt:lpstr>
      <vt:lpstr>Garamond</vt:lpstr>
      <vt:lpstr>Georgia</vt:lpstr>
      <vt:lpstr>News Gothic MT</vt:lpstr>
      <vt:lpstr>Symbol</vt:lpstr>
      <vt:lpstr>Times New Roman</vt:lpstr>
      <vt:lpstr>Trebuchet MS</vt:lpstr>
      <vt:lpstr>Wingdings</vt:lpstr>
      <vt:lpstr>Formatvorlage_rot Logo Bildung</vt:lpstr>
      <vt:lpstr>Section Break Slide Master</vt:lpstr>
      <vt:lpstr>1_Formatvorlage_rot Logo Bildung</vt:lpstr>
      <vt:lpstr>2_Formatvorlage_rot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Herzliche Einladung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Gymnasien im Ellental</vt:lpstr>
      <vt:lpstr>PowerPoint-Präsentation</vt:lpstr>
      <vt:lpstr>PowerPoint-Präsentation</vt:lpstr>
      <vt:lpstr>PowerPoint-Präsentation</vt:lpstr>
      <vt:lpstr>PowerPoint-Präsentation</vt:lpstr>
      <vt:lpstr>PowerPoint-Präsentation</vt:lpstr>
      <vt:lpstr>  Waldschule GMS Bissingen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Schillerschule</cp:lastModifiedBy>
  <cp:revision>789</cp:revision>
  <cp:lastPrinted>2022-11-24T18:10:02Z</cp:lastPrinted>
  <dcterms:created xsi:type="dcterms:W3CDTF">2014-03-18T09:41:04Z</dcterms:created>
  <dcterms:modified xsi:type="dcterms:W3CDTF">2022-11-24T18:10:38Z</dcterms:modified>
</cp:coreProperties>
</file>